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8" r:id="rId2"/>
    <p:sldId id="256" r:id="rId3"/>
    <p:sldId id="260" r:id="rId4"/>
    <p:sldId id="274" r:id="rId5"/>
    <p:sldId id="261" r:id="rId6"/>
    <p:sldId id="262" r:id="rId7"/>
    <p:sldId id="263" r:id="rId8"/>
    <p:sldId id="264" r:id="rId9"/>
    <p:sldId id="265" r:id="rId10"/>
    <p:sldId id="267" r:id="rId11"/>
    <p:sldId id="275" r:id="rId12"/>
    <p:sldId id="268" r:id="rId13"/>
    <p:sldId id="266" r:id="rId14"/>
    <p:sldId id="269" r:id="rId15"/>
    <p:sldId id="270" r:id="rId16"/>
    <p:sldId id="272" r:id="rId17"/>
    <p:sldId id="27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43E"/>
    <a:srgbClr val="19C3FF"/>
    <a:srgbClr val="FFCC00"/>
    <a:srgbClr val="FFDA3B"/>
    <a:srgbClr val="FFFF66"/>
    <a:srgbClr val="F8CFAA"/>
    <a:srgbClr val="FCE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28" autoAdjust="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F3068-CC27-4C2F-BBEF-2EA1CC42F74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1332D-3CA8-4DBE-8ABB-8B1B0F3F3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3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the local density and the mean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1332D-3CA8-4DBE-8ABB-8B1B0F3F34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6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Regimes for evolution of z and R(smoothing scale)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1332D-3CA8-4DBE-8ABB-8B1B0F3F34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0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1332D-3CA8-4DBE-8ABB-8B1B0F3F34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Logarithm of the density contrast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1332D-3CA8-4DBE-8ABB-8B1B0F3F34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7704F-54A8-9EEF-7F0E-2E1D137E3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90E6C0-9AD9-BCD6-A9BD-622DBA1DF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33577-7C55-B51C-FB35-848D2EE26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8F962-AABD-4EA6-8D8F-622AA6EE5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80079-A620-7863-EAB3-F93FA74C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9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3A80-D5BF-687E-0F00-E8CA90ECF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E79AAA-F58A-0A3F-FE08-B18B2A672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98720-DC78-A943-38CC-263100898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60959-9736-944E-B656-047BAA1A8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73CA-8C40-7E19-3166-290BF7B80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228A9-2C62-37E0-748B-BC56D290AC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E5592-C35C-7EF7-DBE9-FC6EB547C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9C864-6324-7EF9-CE03-F194C0209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B96CF-4AAD-5B72-8027-0565D0AB0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8D982-A427-F23F-C2A1-02230206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46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78643-D577-C602-0348-42105BB32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A25BF-E5F3-E51C-8357-5A0E185A2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F9E92-2A57-7F63-C320-3A91D9A38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C5EFB-1013-4E5A-F697-BFA657D62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FD573-EA27-9082-DBA7-A01EF628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17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AB02-2642-BC63-B92E-09769681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03DC9-CC4E-6A63-2306-8FED4C13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4146-742A-3A4B-7BD4-C64249B3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B063-9F71-BE0B-0F44-08454468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E891D-1BF9-1C24-0357-93EA13F7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0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7E03-2B4B-B77E-6454-E2365795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D363C-B3D1-D11A-D8AA-ACA8318C0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AAFEC-11B7-B8BA-0D9E-A6E495A55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A79B0-54B2-9F76-DC14-D43E8224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70976-7CB0-F5A8-40FF-32BA0890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FE0FD-D8D5-6C24-4E26-F01BB8AF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5DE5-ED50-D345-3885-D14D02EB7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519F5-51EF-0918-37E2-B8C6A0C41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93365-0A66-889F-9827-1E662EC1E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6D315-899F-21D6-E01C-D65AEF50AA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746F8-83F4-2573-D5CA-E6BDB43C6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686052-D85C-8F9F-E91E-9E05C28E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13DE25-940F-19E5-6E5A-420E7D2B3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53CA27-EF37-14F8-B458-D7D74A31D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2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BE91-7CF1-95EF-A3B3-B2603B8C8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AAB02-BB9A-077C-C26A-51ED540E6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E6200-68C9-6D41-657B-C7822F959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41E2A-AB7B-0E74-4CC3-293B51B8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7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E298D3-4E04-BE33-6A30-BA76B82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FBAA9-698E-BDA0-B43C-D7347B43D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ACA1E-00FA-4134-DB2A-BFDF6FB24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2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52E4-CDAC-063F-0081-73DD019F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41896-EA4F-D0FF-221B-B072B0076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EB34C4-DD08-951C-4260-E03DE3B20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0A190-423E-59C8-8A49-139A2D6D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D04AD-B270-8A4B-F56A-7E3CC07E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BB9C-2D00-F68B-7DF8-FB8BEB2D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D6DE-43BE-6A7F-4775-C7283E2E6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C768B-7668-052A-7603-26B34C464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F3D81-B65A-D5B5-F728-0EB9A9331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98259-E30C-189B-30E5-EDAF1934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A4866-D19A-7E8F-4CAF-4C3480249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F81C3-9891-0A0A-3C60-2A5DDADA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06AADB-7223-88C7-9FCA-52B97559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D912F-C11D-8741-22C2-7E7122029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E3799-FFB9-FC82-5631-536CF348C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C32FA-A5D9-4E03-8B4D-87614AA68470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DD258-2FC8-A7FE-E21E-D96017493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426B0-616D-5346-A04A-6DFD0B7C4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56696-5250-441C-AC69-233EEBB3B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2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mp"/><Relationship Id="rId5" Type="http://schemas.openxmlformats.org/officeDocument/2006/relationships/image" Target="../media/image35.tm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tmp"/><Relationship Id="rId5" Type="http://schemas.openxmlformats.org/officeDocument/2006/relationships/image" Target="../media/image37.tmp"/><Relationship Id="rId4" Type="http://schemas.openxmlformats.org/officeDocument/2006/relationships/image" Target="../media/image34.tm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tmp"/><Relationship Id="rId5" Type="http://schemas.openxmlformats.org/officeDocument/2006/relationships/image" Target="../media/image24.tmp"/><Relationship Id="rId4" Type="http://schemas.openxmlformats.org/officeDocument/2006/relationships/image" Target="../media/image39.tmp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mp"/><Relationship Id="rId3" Type="http://schemas.openxmlformats.org/officeDocument/2006/relationships/image" Target="../media/image4.png"/><Relationship Id="rId7" Type="http://schemas.openxmlformats.org/officeDocument/2006/relationships/image" Target="../media/image4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mp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mp"/><Relationship Id="rId3" Type="http://schemas.openxmlformats.org/officeDocument/2006/relationships/image" Target="../media/image4.png"/><Relationship Id="rId7" Type="http://schemas.openxmlformats.org/officeDocument/2006/relationships/image" Target="../media/image52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tmp"/><Relationship Id="rId5" Type="http://schemas.openxmlformats.org/officeDocument/2006/relationships/image" Target="../media/image50.tmp"/><Relationship Id="rId4" Type="http://schemas.openxmlformats.org/officeDocument/2006/relationships/image" Target="../media/image49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4.png"/><Relationship Id="rId7" Type="http://schemas.openxmlformats.org/officeDocument/2006/relationships/image" Target="../media/image6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7.png"/><Relationship Id="rId5" Type="http://schemas.openxmlformats.org/officeDocument/2006/relationships/image" Target="../media/image11.tmp"/><Relationship Id="rId10" Type="http://schemas.openxmlformats.org/officeDocument/2006/relationships/image" Target="../media/image16.png"/><Relationship Id="rId4" Type="http://schemas.openxmlformats.org/officeDocument/2006/relationships/image" Target="../media/image10.tm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mp"/><Relationship Id="rId3" Type="http://schemas.openxmlformats.org/officeDocument/2006/relationships/image" Target="../media/image3.png"/><Relationship Id="rId7" Type="http://schemas.openxmlformats.org/officeDocument/2006/relationships/image" Target="../media/image21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mp"/><Relationship Id="rId5" Type="http://schemas.openxmlformats.org/officeDocument/2006/relationships/image" Target="../media/image19.tm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3.png"/><Relationship Id="rId7" Type="http://schemas.openxmlformats.org/officeDocument/2006/relationships/image" Target="../media/image2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mp"/><Relationship Id="rId5" Type="http://schemas.openxmlformats.org/officeDocument/2006/relationships/image" Target="../media/image23.tmp"/><Relationship Id="rId10" Type="http://schemas.openxmlformats.org/officeDocument/2006/relationships/image" Target="../media/image28.tmp"/><Relationship Id="rId4" Type="http://schemas.openxmlformats.org/officeDocument/2006/relationships/image" Target="../media/image4.png"/><Relationship Id="rId9" Type="http://schemas.openxmlformats.org/officeDocument/2006/relationships/image" Target="../media/image2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A64777-83C9-4D92-B49B-1C2629B4F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628740-450B-A658-5593-4F0B1EB97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" y="0"/>
            <a:ext cx="12209929" cy="6858000"/>
          </a:xfrm>
          <a:prstGeom prst="rect">
            <a:avLst/>
          </a:prstGeom>
          <a:effectLst>
            <a:outerShdw blurRad="1270000" dist="50800" sx="50000" sy="50000" algn="ctr" rotWithShape="0">
              <a:srgbClr val="000000"/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497C99-9103-5B62-F13F-82D6E6F15C08}"/>
              </a:ext>
            </a:extLst>
          </p:cNvPr>
          <p:cNvSpPr/>
          <p:nvPr/>
        </p:nvSpPr>
        <p:spPr>
          <a:xfrm>
            <a:off x="-17929" y="0"/>
            <a:ext cx="12209929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11AE7A-66A0-B62A-98D9-3F1F70217E28}"/>
              </a:ext>
            </a:extLst>
          </p:cNvPr>
          <p:cNvCxnSpPr>
            <a:cxnSpLocks/>
          </p:cNvCxnSpPr>
          <p:nvPr/>
        </p:nvCxnSpPr>
        <p:spPr>
          <a:xfrm>
            <a:off x="560294" y="4306848"/>
            <a:ext cx="1107141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599EE6-C19D-C6F5-83B8-DCE4EBD6AD0A}"/>
              </a:ext>
            </a:extLst>
          </p:cNvPr>
          <p:cNvSpPr txBox="1"/>
          <p:nvPr/>
        </p:nvSpPr>
        <p:spPr>
          <a:xfrm>
            <a:off x="-17929" y="2530363"/>
            <a:ext cx="121919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Sylfaen" panose="010A0502050306030303" pitchFamily="18" charset="0"/>
                <a:cs typeface="Andalus" panose="02020603050405020304" pitchFamily="18" charset="-78"/>
              </a:rPr>
              <a:t>A theoretical view on the T-web </a:t>
            </a:r>
          </a:p>
          <a:p>
            <a:pPr algn="ctr"/>
            <a:r>
              <a:rPr lang="en-US" sz="5200" b="1" dirty="0">
                <a:solidFill>
                  <a:schemeClr val="bg1"/>
                </a:solidFill>
                <a:latin typeface="Sylfaen" panose="010A0502050306030303" pitchFamily="18" charset="0"/>
                <a:cs typeface="Andalus" panose="02020603050405020304" pitchFamily="18" charset="-78"/>
              </a:rPr>
              <a:t>statistical description of the cosmic web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713E3-AB00-D030-5F60-6582537F24A9}"/>
              </a:ext>
            </a:extLst>
          </p:cNvPr>
          <p:cNvSpPr txBox="1"/>
          <p:nvPr/>
        </p:nvSpPr>
        <p:spPr>
          <a:xfrm>
            <a:off x="9126074" y="4317624"/>
            <a:ext cx="381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ll MT" panose="02020503060305020303" pitchFamily="18" charset="0"/>
              </a:rPr>
              <a:t>stronomy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63137-273C-B9A9-77CD-A9AC1DAA75E5}"/>
              </a:ext>
            </a:extLst>
          </p:cNvPr>
          <p:cNvSpPr txBox="1"/>
          <p:nvPr/>
        </p:nvSpPr>
        <p:spPr>
          <a:xfrm>
            <a:off x="9135039" y="4786956"/>
            <a:ext cx="3818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Bell MT" panose="02020503060305020303" pitchFamily="18" charset="0"/>
              </a:rPr>
              <a:t>strophysics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FF794F-DD2E-D6FA-6EFA-A5920F6061AE}"/>
              </a:ext>
            </a:extLst>
          </p:cNvPr>
          <p:cNvSpPr txBox="1"/>
          <p:nvPr/>
        </p:nvSpPr>
        <p:spPr>
          <a:xfrm>
            <a:off x="8731627" y="4277598"/>
            <a:ext cx="59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0B0F0"/>
                </a:solidFill>
                <a:latin typeface="Bell MT" panose="02020503060305020303" pitchFamily="18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FD4D7-BE61-9BBE-A605-76DE8B36D974}"/>
              </a:ext>
            </a:extLst>
          </p:cNvPr>
          <p:cNvSpPr txBox="1"/>
          <p:nvPr/>
        </p:nvSpPr>
        <p:spPr>
          <a:xfrm>
            <a:off x="8731626" y="4751096"/>
            <a:ext cx="59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00B0F0"/>
                </a:solidFill>
                <a:latin typeface="Bell MT" panose="02020503060305020303" pitchFamily="18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FCEB75-75FC-92E8-E119-B20E39C11345}"/>
              </a:ext>
            </a:extLst>
          </p:cNvPr>
          <p:cNvSpPr txBox="1"/>
          <p:nvPr/>
        </p:nvSpPr>
        <p:spPr>
          <a:xfrm>
            <a:off x="8807823" y="4662269"/>
            <a:ext cx="591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i="1" dirty="0">
                <a:solidFill>
                  <a:srgbClr val="00B0F0"/>
                </a:solidFill>
                <a:latin typeface="Bell MT" panose="02020503060305020303" pitchFamily="18" charset="0"/>
              </a:rPr>
              <a:t>&amp;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7776A7-9440-991F-E135-EAEB045E6BC4}"/>
              </a:ext>
            </a:extLst>
          </p:cNvPr>
          <p:cNvCxnSpPr>
            <a:cxnSpLocks/>
          </p:cNvCxnSpPr>
          <p:nvPr/>
        </p:nvCxnSpPr>
        <p:spPr>
          <a:xfrm>
            <a:off x="9278476" y="4875171"/>
            <a:ext cx="196327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364EBDE-85DF-D1D5-AEB1-0D7A5897DE4F}"/>
              </a:ext>
            </a:extLst>
          </p:cNvPr>
          <p:cNvSpPr txBox="1"/>
          <p:nvPr/>
        </p:nvSpPr>
        <p:spPr>
          <a:xfrm>
            <a:off x="9905994" y="5298812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i="0" u="none" strike="noStrike" baseline="0" dirty="0">
                <a:solidFill>
                  <a:srgbClr val="00B0F0"/>
                </a:solidFill>
                <a:latin typeface="Sylfaen" panose="010A0502050306030303" pitchFamily="18" charset="0"/>
              </a:rPr>
              <a:t>October 6, 2023</a:t>
            </a:r>
            <a:endParaRPr lang="en-US" b="1" dirty="0">
              <a:solidFill>
                <a:srgbClr val="00B0F0"/>
              </a:solidFill>
              <a:latin typeface="Sylfaen" panose="010A050205030603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D2DCD9-89B1-DA68-A7F3-7537A18E6883}"/>
              </a:ext>
            </a:extLst>
          </p:cNvPr>
          <p:cNvSpPr txBox="1"/>
          <p:nvPr/>
        </p:nvSpPr>
        <p:spPr>
          <a:xfrm>
            <a:off x="560294" y="4416097"/>
            <a:ext cx="6566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19C3FF"/>
                </a:solidFill>
                <a:latin typeface="Sylfaen" panose="010A0502050306030303" pitchFamily="18" charset="0"/>
              </a:rPr>
              <a:t>Emma Aycoberry, Alexandre Barthelemy, Sandrine Codis</a:t>
            </a:r>
            <a:endParaRPr lang="en-US" sz="2000" b="1" dirty="0">
              <a:solidFill>
                <a:srgbClr val="19C3FF"/>
              </a:solidFill>
              <a:latin typeface="Sylfaen" panose="010A0502050306030303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D295B8-C0BA-4978-B334-1F2AD279A562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3064D5-E020-DF96-0A19-E1A4F82566CF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700297F-958F-589A-C974-56BC64286D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3B29F9-7FA6-6224-8336-42797C678CFF}"/>
              </a:ext>
            </a:extLst>
          </p:cNvPr>
          <p:cNvSpPr txBox="1"/>
          <p:nvPr/>
        </p:nvSpPr>
        <p:spPr>
          <a:xfrm>
            <a:off x="-50335" y="5800913"/>
            <a:ext cx="9857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CC"/>
                </a:solidFill>
                <a:latin typeface="Sylfaen" panose="010A0502050306030303" pitchFamily="18" charset="0"/>
              </a:rPr>
              <a:t>Resources:</a:t>
            </a:r>
          </a:p>
          <a:p>
            <a:r>
              <a:rPr lang="en-US" sz="2000" b="1" dirty="0">
                <a:solidFill>
                  <a:srgbClr val="FFFFCC"/>
                </a:solidFill>
                <a:latin typeface="Sylfaen" panose="010A0502050306030303" pitchFamily="18" charset="0"/>
              </a:rPr>
              <a:t>github.com/parsa-ghafour/Conferences_and_Seminars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887942-8DD8-2CA0-5F55-D813AEAF5A47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DFF20F-A620-C36B-CF60-8B91306BA3CB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71737-A706-1A9B-1A47-CCE25D7B0D8E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arXiv:2310.03548v1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C6AC85-E2FB-0AD0-0B8D-C98D60912A28}"/>
              </a:ext>
            </a:extLst>
          </p:cNvPr>
          <p:cNvSpPr txBox="1"/>
          <p:nvPr/>
        </p:nvSpPr>
        <p:spPr>
          <a:xfrm>
            <a:off x="2810995" y="1799754"/>
            <a:ext cx="653415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Sylfaen" panose="010A0502050306030303" pitchFamily="18" charset="0"/>
              </a:rPr>
              <a:t>An overview of :</a:t>
            </a:r>
            <a:endParaRPr lang="en-US" sz="5200" b="1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97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1"/>
            <a:ext cx="4948518" cy="2883884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95C98-B9FB-7DFD-CD95-90FD0409E979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6419D-F9C8-53A7-1968-70652D254028}"/>
              </a:ext>
            </a:extLst>
          </p:cNvPr>
          <p:cNvSpPr txBox="1"/>
          <p:nvPr/>
        </p:nvSpPr>
        <p:spPr>
          <a:xfrm>
            <a:off x="196352" y="589491"/>
            <a:ext cx="475216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Linear regime:</a:t>
            </a:r>
            <a:endParaRPr lang="en-US" sz="3300" b="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en-US" sz="28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3D integrals can be reduced to 1D: </a:t>
            </a:r>
          </a:p>
          <a:p>
            <a:pPr algn="just"/>
            <a:r>
              <a:rPr lang="en-US" sz="28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  two degrees of freedom can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be analytically integrated out</a:t>
            </a:r>
            <a:endParaRPr lang="en-US" sz="44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4FB7C-5F5D-B6D3-CDFF-D9A915D86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" y="747742"/>
            <a:ext cx="162396" cy="162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AACF4D-3E45-9E57-7712-5D9A34F632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51149" r="5157" b="14511"/>
          <a:stretch/>
        </p:blipFill>
        <p:spPr>
          <a:xfrm>
            <a:off x="3193200" y="4622160"/>
            <a:ext cx="8964131" cy="18405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A71926-C377-95DB-99F6-4CF310498F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50000" r="12030" b="16667"/>
          <a:stretch/>
        </p:blipFill>
        <p:spPr>
          <a:xfrm>
            <a:off x="29695" y="2947935"/>
            <a:ext cx="7742705" cy="166943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62ED096-02A4-8F45-D065-C085C260B201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D7DF47F-99EB-4788-FF58-E637660B6345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F5C2F3-AEA7-ED4B-AE3A-A647DF94C490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09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88E0D2B-D986-0071-C8DC-411174ED4586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5BB8CC-65DE-DB3D-3505-FEF45CC623C5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D232FD9-238D-D23A-AA56-5358FE087803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07A47E-461F-A5DC-5B23-BD7BE50749AD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53%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726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1"/>
            <a:ext cx="4948518" cy="2883884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395C98-B9FB-7DFD-CD95-90FD0409E979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6419D-F9C8-53A7-1968-70652D254028}"/>
              </a:ext>
            </a:extLst>
          </p:cNvPr>
          <p:cNvSpPr txBox="1"/>
          <p:nvPr/>
        </p:nvSpPr>
        <p:spPr>
          <a:xfrm>
            <a:off x="196352" y="589491"/>
            <a:ext cx="475216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Linear regime:</a:t>
            </a:r>
            <a:endParaRPr lang="en-US" sz="3300" b="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en-US" sz="28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3D integrals can be reduced to 1D: </a:t>
            </a:r>
          </a:p>
          <a:p>
            <a:pPr algn="just"/>
            <a:r>
              <a:rPr lang="en-US" sz="28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  two degrees of freedom can</a:t>
            </a:r>
          </a:p>
          <a:p>
            <a:pPr algn="just"/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</a:t>
            </a:r>
            <a:r>
              <a:rPr lang="en-US" sz="28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be analytically integrated out</a:t>
            </a:r>
            <a:endParaRPr lang="en-US" sz="44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B4FB7C-5F5D-B6D3-CDFF-D9A915D86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" y="747742"/>
            <a:ext cx="162396" cy="1623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62ED096-02A4-8F45-D065-C085C260B201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D7DF47F-99EB-4788-FF58-E637660B6345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F5C2F3-AEA7-ED4B-AE3A-A647DF94C490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10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376D492-BCF5-5299-5E33-E0553AAE2C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t="20259" r="4159" b="45690"/>
          <a:stretch/>
        </p:blipFill>
        <p:spPr>
          <a:xfrm>
            <a:off x="10646" y="2896589"/>
            <a:ext cx="8895230" cy="17478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36FD9D-0339-2472-D2BD-C7471AA0B5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15805" r="11953" b="50000"/>
          <a:stretch/>
        </p:blipFill>
        <p:spPr>
          <a:xfrm>
            <a:off x="3210610" y="4624041"/>
            <a:ext cx="8752790" cy="18828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486395-0782-D123-AB81-A73590EC3FAA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1EB4FC-A459-0664-A55C-C40212BF340D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EB1C927-60C0-505C-300A-C5B6F0F069C7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154D7A-5194-7686-7B52-0E0B68EF26D6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59%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32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4048857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B1F0E-B5B5-3D2C-0458-05B3CAF552F9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B133B-4CCE-15BC-2E9B-C7E1969F1003}"/>
              </a:ext>
            </a:extLst>
          </p:cNvPr>
          <p:cNvSpPr txBox="1"/>
          <p:nvPr/>
        </p:nvSpPr>
        <p:spPr>
          <a:xfrm>
            <a:off x="196352" y="1141941"/>
            <a:ext cx="523289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Linear regime:</a:t>
            </a:r>
            <a:endParaRPr lang="en-US" sz="3300" b="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just"/>
            <a:r>
              <a:rPr lang="en-US" sz="26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In each probability:</a:t>
            </a:r>
          </a:p>
          <a:p>
            <a:pPr algn="just"/>
            <a:r>
              <a:rPr lang="en-US" sz="2600" dirty="0">
                <a:solidFill>
                  <a:schemeClr val="bg1"/>
                </a:solidFill>
                <a:latin typeface="Sylfaen" panose="010A0502050306030303" pitchFamily="18" charset="0"/>
              </a:rPr>
              <a:t>   Integration interval</a:t>
            </a:r>
          </a:p>
          <a:p>
            <a:pPr algn="just"/>
            <a:r>
              <a:rPr lang="en-US" sz="2600" dirty="0">
                <a:solidFill>
                  <a:schemeClr val="bg1"/>
                </a:solidFill>
                <a:latin typeface="Sylfaen" panose="010A0502050306030303" pitchFamily="18" charset="0"/>
              </a:rPr>
              <a:t>   Error function</a:t>
            </a:r>
          </a:p>
          <a:p>
            <a:pPr algn="just"/>
            <a:r>
              <a:rPr lang="en-US" sz="2600" dirty="0">
                <a:solidFill>
                  <a:schemeClr val="bg1"/>
                </a:solidFill>
                <a:latin typeface="Sylfaen" panose="010A0502050306030303" pitchFamily="18" charset="0"/>
              </a:rPr>
              <a:t>   Complementary error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8ED70-F448-010F-2830-E09593E7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" y="1338292"/>
            <a:ext cx="162396" cy="1623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CCFA50-B0D9-EE98-6CA6-44DFCABED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" t="50000" r="12030" b="16667"/>
          <a:stretch/>
        </p:blipFill>
        <p:spPr>
          <a:xfrm>
            <a:off x="733221" y="4132270"/>
            <a:ext cx="10725557" cy="2312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871642-4C1C-8464-8303-B212B80CC1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33764" r="20702" b="45689"/>
          <a:stretch/>
        </p:blipFill>
        <p:spPr>
          <a:xfrm>
            <a:off x="5429250" y="856204"/>
            <a:ext cx="5791198" cy="9001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7EE6A72-5C3B-EC7C-E2E5-66E2297F1BED}"/>
              </a:ext>
            </a:extLst>
          </p:cNvPr>
          <p:cNvSpPr/>
          <p:nvPr/>
        </p:nvSpPr>
        <p:spPr>
          <a:xfrm>
            <a:off x="5355686" y="806170"/>
            <a:ext cx="5864761" cy="100884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BCA37E-3F98-5F6A-6549-51D5784A9B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37254" r="20703" b="48696"/>
          <a:stretch/>
        </p:blipFill>
        <p:spPr>
          <a:xfrm>
            <a:off x="5429250" y="2596382"/>
            <a:ext cx="5705394" cy="75911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EF5B37-0F10-0A09-DA2C-84F63C8CA5B0}"/>
              </a:ext>
            </a:extLst>
          </p:cNvPr>
          <p:cNvSpPr/>
          <p:nvPr/>
        </p:nvSpPr>
        <p:spPr>
          <a:xfrm>
            <a:off x="5363893" y="2471518"/>
            <a:ext cx="5864761" cy="100884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494B50-A80E-AD43-6EBA-04C7D12BF210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5A2B572-8A61-46F1-3DB1-42F5290C25EB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0C9E5A-9A52-8E4B-80B1-F7E5D19ECD84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03D67D6-B6E6-BF87-BD86-C7363E806C7F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9D431E-938C-9F26-306C-D07B90DEC6F1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56DA4A8-689B-9630-473D-A63C50AE9555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9F0549-15CC-F383-18EB-10E982BE6295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65%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17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488668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ADCFD-488B-7BDA-AC4B-921D7109D8CF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2D797-E86C-F01E-FC4F-201846357689}"/>
              </a:ext>
            </a:extLst>
          </p:cNvPr>
          <p:cNvSpPr txBox="1"/>
          <p:nvPr/>
        </p:nvSpPr>
        <p:spPr>
          <a:xfrm>
            <a:off x="157132" y="1894416"/>
            <a:ext cx="480931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Non-Linear regime: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Low redshift/small scales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Non-gaussian corrections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Gram-Charlier expansion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Gaussian kernel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Hermite tensors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E760EE-E3AD-B75F-7038-456FB921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" y="2100292"/>
            <a:ext cx="162396" cy="162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05B18D-C843-2065-F2AE-837C9C4693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 t="47648" r="13984" b="30566"/>
          <a:stretch/>
        </p:blipFill>
        <p:spPr>
          <a:xfrm>
            <a:off x="5611436" y="1004726"/>
            <a:ext cx="5834342" cy="959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173428-4436-708E-16AC-297898BA5C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6" r="4462" b="27172"/>
          <a:stretch/>
        </p:blipFill>
        <p:spPr>
          <a:xfrm>
            <a:off x="5611436" y="1940464"/>
            <a:ext cx="5372979" cy="8342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111DD6-753C-E62D-6629-A4746DAEB3AB}"/>
              </a:ext>
            </a:extLst>
          </p:cNvPr>
          <p:cNvCxnSpPr/>
          <p:nvPr/>
        </p:nvCxnSpPr>
        <p:spPr>
          <a:xfrm>
            <a:off x="4305300" y="3562350"/>
            <a:ext cx="671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C2F912E-D644-1DC7-8BD6-A319D9C78A5F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4390977" y="2341891"/>
            <a:ext cx="2077758" cy="363160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0AB145-0EDD-521F-0726-D22CEB694329}"/>
              </a:ext>
            </a:extLst>
          </p:cNvPr>
          <p:cNvCxnSpPr>
            <a:cxnSpLocks/>
          </p:cNvCxnSpPr>
          <p:nvPr/>
        </p:nvCxnSpPr>
        <p:spPr>
          <a:xfrm flipH="1">
            <a:off x="4948518" y="3562350"/>
            <a:ext cx="299756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23D067A-48CD-31FB-58C1-5A4D3C5507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" t="50992" r="6406" b="33843"/>
          <a:stretch/>
        </p:blipFill>
        <p:spPr>
          <a:xfrm>
            <a:off x="6098521" y="3974304"/>
            <a:ext cx="5457825" cy="511522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F435E4F-F913-8CFE-7022-8314137E2B9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8838540" y="1484592"/>
            <a:ext cx="2607238" cy="2442087"/>
          </a:xfrm>
          <a:prstGeom prst="bentConnector4">
            <a:avLst>
              <a:gd name="adj1" fmla="val -8768"/>
              <a:gd name="adj2" fmla="val 5982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55825B5-9BF5-D294-452B-9BADD85A6B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54812" r="28281" b="30710"/>
          <a:stretch/>
        </p:blipFill>
        <p:spPr>
          <a:xfrm>
            <a:off x="6949946" y="4948512"/>
            <a:ext cx="3754975" cy="53493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3FE506-4237-5711-0174-758CF21412A3}"/>
              </a:ext>
            </a:extLst>
          </p:cNvPr>
          <p:cNvCxnSpPr>
            <a:cxnSpLocks/>
          </p:cNvCxnSpPr>
          <p:nvPr/>
        </p:nvCxnSpPr>
        <p:spPr>
          <a:xfrm>
            <a:off x="2895600" y="3952875"/>
            <a:ext cx="2181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4FBD32-F80C-334A-8AD1-796E5E26EE77}"/>
              </a:ext>
            </a:extLst>
          </p:cNvPr>
          <p:cNvCxnSpPr>
            <a:cxnSpLocks/>
          </p:cNvCxnSpPr>
          <p:nvPr/>
        </p:nvCxnSpPr>
        <p:spPr>
          <a:xfrm>
            <a:off x="2924175" y="4410075"/>
            <a:ext cx="2181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475E9B0-717B-CD2E-3FCD-680006757D0D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 flipH="1" flipV="1">
            <a:off x="4723014" y="3064453"/>
            <a:ext cx="1595266" cy="181578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BF06D9-E43B-3895-5832-E70A3C90B353}"/>
              </a:ext>
            </a:extLst>
          </p:cNvPr>
          <p:cNvCxnSpPr>
            <a:cxnSpLocks/>
          </p:cNvCxnSpPr>
          <p:nvPr/>
        </p:nvCxnSpPr>
        <p:spPr>
          <a:xfrm flipH="1">
            <a:off x="4948518" y="3955254"/>
            <a:ext cx="48133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A037A0C-1DB3-D6C2-1A0E-9A4CBC2FDCF7}"/>
              </a:ext>
            </a:extLst>
          </p:cNvPr>
          <p:cNvCxnSpPr>
            <a:cxnSpLocks/>
          </p:cNvCxnSpPr>
          <p:nvPr/>
        </p:nvCxnSpPr>
        <p:spPr>
          <a:xfrm flipV="1">
            <a:off x="4948518" y="4246445"/>
            <a:ext cx="1079486" cy="16010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D441A169-4B8C-A1BD-D4B1-C9DA260B6176}"/>
              </a:ext>
            </a:extLst>
          </p:cNvPr>
          <p:cNvCxnSpPr>
            <a:stCxn id="16" idx="3"/>
            <a:endCxn id="38" idx="3"/>
          </p:cNvCxnSpPr>
          <p:nvPr/>
        </p:nvCxnSpPr>
        <p:spPr>
          <a:xfrm flipH="1">
            <a:off x="10704921" y="1484592"/>
            <a:ext cx="740857" cy="3731386"/>
          </a:xfrm>
          <a:prstGeom prst="bentConnector3">
            <a:avLst>
              <a:gd name="adj1" fmla="val -84854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9B99B15-3A17-9ACF-3C8C-195BF1CDB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8004" y="3927033"/>
            <a:ext cx="5657578" cy="6767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89680D9-9F85-7DF6-C716-D382F9276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2880" y="4892639"/>
            <a:ext cx="3792041" cy="67671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EA08B99-0FC4-8F5B-5611-0A9A6D498DA6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9637383-7B39-593B-6E8F-24AB9B87940C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FD0C22E-1796-D8B0-154C-E22337A201D3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12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06D4621-D1AC-2D18-5569-30C284411518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4320B2-153D-B2D7-993F-4BA91F01A698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B4E7AB5-BC20-4C6D-AF66-A9E29768759A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9B834B2-24D9-A0BF-E60F-60F4398EF20C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71%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85DFEF03-942B-876C-9DDC-A49DA19E2256}"/>
              </a:ext>
            </a:extLst>
          </p:cNvPr>
          <p:cNvSpPr txBox="1"/>
          <p:nvPr/>
        </p:nvSpPr>
        <p:spPr>
          <a:xfrm>
            <a:off x="5828648" y="5620372"/>
            <a:ext cx="641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a-DK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Pogosyan et al. (2009); Gay et al. (2012); Codis et al. (2013).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32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1"/>
            <a:ext cx="4948518" cy="3867149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426AB-7139-F5F4-A8C6-4D5F230A56AD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375C57-93E1-0BD1-59BB-D73645DB1CFB}"/>
              </a:ext>
            </a:extLst>
          </p:cNvPr>
          <p:cNvSpPr txBox="1"/>
          <p:nvPr/>
        </p:nvSpPr>
        <p:spPr>
          <a:xfrm>
            <a:off x="109507" y="999066"/>
            <a:ext cx="4809316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Non-Linear regime: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Rotation invariant variables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Hermite polynomials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Laguerre polynomials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Normalization coefficient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Orthogonal polynomials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79209F-37A5-0F62-8D07-E14EFC9E5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" y="1204942"/>
            <a:ext cx="162396" cy="162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4BC050-4E24-E5B1-B06F-5DEB3C8CC3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4" t="55278" r="10000" b="16027"/>
          <a:stretch/>
        </p:blipFill>
        <p:spPr>
          <a:xfrm>
            <a:off x="17397" y="4012900"/>
            <a:ext cx="12165078" cy="22025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0AA8F1-2DD6-202F-5FE1-54862F6AA0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6" t="43810" r="45234" b="44298"/>
          <a:stretch/>
        </p:blipFill>
        <p:spPr>
          <a:xfrm>
            <a:off x="6305270" y="516696"/>
            <a:ext cx="914401" cy="7868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401EDA-68D3-27A4-5B92-43AA0FD3BD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7" t="41197" r="46323" b="44298"/>
          <a:stretch/>
        </p:blipFill>
        <p:spPr>
          <a:xfrm>
            <a:off x="7086600" y="1384453"/>
            <a:ext cx="1628776" cy="7596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8A1140-F085-D139-BA8E-F0019D118F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39923" r="49140" b="43285"/>
          <a:stretch/>
        </p:blipFill>
        <p:spPr>
          <a:xfrm>
            <a:off x="8672234" y="2224936"/>
            <a:ext cx="1007354" cy="6420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B29C79-A4D1-A12C-9B99-E91F31360C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86" t="35173" r="42327" b="45093"/>
          <a:stretch/>
        </p:blipFill>
        <p:spPr>
          <a:xfrm>
            <a:off x="9736591" y="2981325"/>
            <a:ext cx="933743" cy="6177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A06E0A6-BDAC-17D8-C2C0-34F9AAC66D55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FDB85C9-4136-1244-60DD-E9CAD1300435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626417C-51D7-F5C0-989A-59EF2AE6A025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13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92FDC12-A6F4-25A1-1F09-463419B4A5C9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0CDC07-AF1C-A1D8-7870-5522234F902E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7106B73-4BDC-2106-B9E1-78E749B17BD8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B37165-5488-B0F6-5643-98AA0CA22782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77%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20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520186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2A4AEE-A0C9-A0F9-A52B-80F9933EABF0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6955C8-2C79-1599-49D8-4257E3EBAE7C}"/>
              </a:ext>
            </a:extLst>
          </p:cNvPr>
          <p:cNvSpPr txBox="1"/>
          <p:nvPr/>
        </p:nvSpPr>
        <p:spPr>
          <a:xfrm>
            <a:off x="109507" y="2037291"/>
            <a:ext cx="4809316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Non-Linear regime: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First corrective term</a:t>
            </a:r>
          </a:p>
          <a:p>
            <a:r>
              <a:rPr lang="en-US" sz="2800" dirty="0">
                <a:solidFill>
                  <a:schemeClr val="bg1"/>
                </a:solidFill>
                <a:latin typeface="Sylfaen" panose="010A0502050306030303" pitchFamily="18" charset="0"/>
              </a:rPr>
              <a:t>   Gram-Charlier cumulants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2C8C6B-D8CD-755E-7448-42DB1B134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3" y="2243167"/>
            <a:ext cx="162396" cy="162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20C4C9-C396-9826-4A6B-E49D518736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35371" r="13828" b="45825"/>
          <a:stretch/>
        </p:blipFill>
        <p:spPr>
          <a:xfrm>
            <a:off x="5203171" y="618571"/>
            <a:ext cx="6734175" cy="839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A99866-D0A2-8C63-0AA9-9E6968B359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" t="25528" r="12898" b="55257"/>
          <a:stretch/>
        </p:blipFill>
        <p:spPr>
          <a:xfrm>
            <a:off x="5203171" y="1479938"/>
            <a:ext cx="6397744" cy="824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C51326-F62E-65E2-736E-D0711A9324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4" t="46401" r="27969" b="33446"/>
          <a:stretch/>
        </p:blipFill>
        <p:spPr>
          <a:xfrm>
            <a:off x="5269846" y="3733800"/>
            <a:ext cx="2531129" cy="476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FEB939-CF52-55C2-85C0-82C353F631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31574" r="9531" b="39203"/>
          <a:stretch/>
        </p:blipFill>
        <p:spPr>
          <a:xfrm>
            <a:off x="6988827" y="4406776"/>
            <a:ext cx="4948519" cy="9033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A79ABA-0BD3-FB2F-7280-01FE20DBF0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0" t="41632" r="38359" b="45909"/>
          <a:stretch/>
        </p:blipFill>
        <p:spPr>
          <a:xfrm>
            <a:off x="5279371" y="5411406"/>
            <a:ext cx="2145646" cy="44641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B74A9D-806F-38D9-87EB-4DBEA9130704}"/>
              </a:ext>
            </a:extLst>
          </p:cNvPr>
          <p:cNvCxnSpPr>
            <a:cxnSpLocks/>
          </p:cNvCxnSpPr>
          <p:nvPr/>
        </p:nvCxnSpPr>
        <p:spPr>
          <a:xfrm>
            <a:off x="3543300" y="2838450"/>
            <a:ext cx="2181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60BC17-98E9-5B4E-30DB-F49F10264939}"/>
              </a:ext>
            </a:extLst>
          </p:cNvPr>
          <p:cNvCxnSpPr>
            <a:cxnSpLocks/>
          </p:cNvCxnSpPr>
          <p:nvPr/>
        </p:nvCxnSpPr>
        <p:spPr>
          <a:xfrm>
            <a:off x="4333875" y="3267075"/>
            <a:ext cx="2181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4E62EB5-0E31-67D5-2719-356D7A69AABE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4948518" y="2304339"/>
            <a:ext cx="3453525" cy="53411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F1F7FB8-33CB-315D-6FA5-F1696FAFD8DB}"/>
              </a:ext>
            </a:extLst>
          </p:cNvPr>
          <p:cNvCxnSpPr>
            <a:stCxn id="6" idx="3"/>
            <a:endCxn id="18" idx="0"/>
          </p:cNvCxnSpPr>
          <p:nvPr/>
        </p:nvCxnSpPr>
        <p:spPr>
          <a:xfrm>
            <a:off x="4948518" y="3260093"/>
            <a:ext cx="1586893" cy="4737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EE86D9-9801-6070-8172-0C1125CE885E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6FB55D0-5327-262B-F087-E81F13A3E92E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C7E06A-BA14-163A-94D0-9FDF29D4E19E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B5FDDF8-CBEB-148C-40F9-9871C5DE2826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BB3F9C-0B40-40F5-B9FB-BB51514DB43C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A1DDA82-80D4-753F-D3BC-097A1803985C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4A65C9-C94F-1860-054D-4A12C035F5F6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83%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85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2638561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B619E-08CF-24CD-6DF1-CC3984ACCB26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Results: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2722BE-6CE7-D3DD-305F-B6ECA6D6F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10988" r="8750" b="5623"/>
          <a:stretch/>
        </p:blipFill>
        <p:spPr>
          <a:xfrm>
            <a:off x="43143" y="2676525"/>
            <a:ext cx="7195856" cy="3774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8DB256-36D6-F8B7-3B40-EBF25A7071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10386" r="39609" b="5622"/>
          <a:stretch/>
        </p:blipFill>
        <p:spPr>
          <a:xfrm>
            <a:off x="7238999" y="2689024"/>
            <a:ext cx="4909857" cy="378425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8F57B4-3FA6-EDCE-835D-36723F1FCEAA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FFD1D79-94E1-812C-DB20-4BA23999F911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471764-265A-07CE-FF30-9C63B81A9D26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15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FDE923-DEC2-90FA-10DB-75E6CC79306C}"/>
              </a:ext>
            </a:extLst>
          </p:cNvPr>
          <p:cNvSpPr txBox="1"/>
          <p:nvPr/>
        </p:nvSpPr>
        <p:spPr>
          <a:xfrm>
            <a:off x="69601" y="584775"/>
            <a:ext cx="4809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Gaussian prediction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Gram-Charlier prediction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Measured void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Measured wall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Measured filament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Measured knot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6ACD98-CB7B-CB07-F2D3-4AD3EA433216}"/>
              </a:ext>
            </a:extLst>
          </p:cNvPr>
          <p:cNvCxnSpPr>
            <a:cxnSpLocks/>
          </p:cNvCxnSpPr>
          <p:nvPr/>
        </p:nvCxnSpPr>
        <p:spPr>
          <a:xfrm>
            <a:off x="2314575" y="790575"/>
            <a:ext cx="2633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7FF05D-5211-7D77-97CD-5DACDA5B91E4}"/>
              </a:ext>
            </a:extLst>
          </p:cNvPr>
          <p:cNvCxnSpPr>
            <a:cxnSpLocks/>
          </p:cNvCxnSpPr>
          <p:nvPr/>
        </p:nvCxnSpPr>
        <p:spPr>
          <a:xfrm>
            <a:off x="2926292" y="1095375"/>
            <a:ext cx="26339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53107B-BF8C-C525-E2FB-D405F30EC5FD}"/>
              </a:ext>
            </a:extLst>
          </p:cNvPr>
          <p:cNvCxnSpPr>
            <a:cxnSpLocks/>
          </p:cNvCxnSpPr>
          <p:nvPr/>
        </p:nvCxnSpPr>
        <p:spPr>
          <a:xfrm>
            <a:off x="1743075" y="1381125"/>
            <a:ext cx="33297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8C386BC-784C-50CB-9B30-702F0CDE1238}"/>
              </a:ext>
            </a:extLst>
          </p:cNvPr>
          <p:cNvCxnSpPr>
            <a:cxnSpLocks/>
          </p:cNvCxnSpPr>
          <p:nvPr/>
        </p:nvCxnSpPr>
        <p:spPr>
          <a:xfrm>
            <a:off x="1743075" y="1695450"/>
            <a:ext cx="34004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3688C94-E793-9337-F161-9CA162658BBB}"/>
              </a:ext>
            </a:extLst>
          </p:cNvPr>
          <p:cNvCxnSpPr>
            <a:cxnSpLocks/>
          </p:cNvCxnSpPr>
          <p:nvPr/>
        </p:nvCxnSpPr>
        <p:spPr>
          <a:xfrm>
            <a:off x="2171700" y="2019300"/>
            <a:ext cx="2901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9DF64F-A47E-EC49-8B9F-E0023BE0BB6B}"/>
              </a:ext>
            </a:extLst>
          </p:cNvPr>
          <p:cNvCxnSpPr>
            <a:cxnSpLocks/>
          </p:cNvCxnSpPr>
          <p:nvPr/>
        </p:nvCxnSpPr>
        <p:spPr>
          <a:xfrm>
            <a:off x="1762125" y="2324100"/>
            <a:ext cx="33813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C841CD2-67CD-6E08-C141-E87BFDF845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3823"/>
          <a:stretch/>
        </p:blipFill>
        <p:spPr>
          <a:xfrm>
            <a:off x="5009788" y="704290"/>
            <a:ext cx="542591" cy="4771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C66FBB-5099-546C-218B-059FA3134E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60" t="31669" r="32564"/>
          <a:stretch/>
        </p:blipFill>
        <p:spPr>
          <a:xfrm>
            <a:off x="5162550" y="1257299"/>
            <a:ext cx="219075" cy="12569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30E8FFE-5464-9272-4A7A-DC0503609126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9B3E34-E69F-6A43-9F84-D27EF20C918E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45208E5-6F56-7410-D8FB-584470F2B3BA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FC053C-C2DB-A152-240A-32752D3E8C2A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89%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14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1"/>
            <a:ext cx="4948518" cy="624604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31333-57DB-236F-2F16-1C20363A77B9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Results: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5D7402-24B2-41A7-62BF-55479377C721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1045F93-12B1-0684-2E10-48E4409BA1E2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0C943-2F80-51C1-02E4-977AC3CEE841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16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E2448-216E-C077-2BCA-5F709C214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9" t="10845" r="16874" b="2519"/>
          <a:stretch/>
        </p:blipFill>
        <p:spPr>
          <a:xfrm>
            <a:off x="602920" y="849396"/>
            <a:ext cx="11082057" cy="5604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72E83D-61A5-12E7-2D5D-E07E93AD3F0E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ABA95D-FF2A-D0B3-C772-5643E2C74DA4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6404FB0-6A1A-9B16-A77D-C3000CF2DDA3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DECDD0-D5C7-F01A-5DDA-9F70E5229E9F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94%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584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1"/>
            <a:ext cx="4948518" cy="1908213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5D7402-24B2-41A7-62BF-55479377C721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1045F93-12B1-0684-2E10-48E4409BA1E2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60C943-2F80-51C1-02E4-977AC3CEE841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17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DBAB19-75BD-6C48-8C55-A7356345E1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15739" r="12899" b="2520"/>
          <a:stretch/>
        </p:blipFill>
        <p:spPr>
          <a:xfrm>
            <a:off x="1966159" y="1927264"/>
            <a:ext cx="8067448" cy="45559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E92183E-A2EC-E59A-AD61-F8D127FE8358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Results: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F6F73-5E4C-E150-92FD-81492C9F6BEB}"/>
              </a:ext>
            </a:extLst>
          </p:cNvPr>
          <p:cNvSpPr txBox="1"/>
          <p:nvPr/>
        </p:nvSpPr>
        <p:spPr>
          <a:xfrm>
            <a:off x="69601" y="584775"/>
            <a:ext cx="4809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Voids (dark blue)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Walls (blue)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Filaments (green)</a:t>
            </a:r>
          </a:p>
          <a:p>
            <a:r>
              <a:rPr lang="en-US" sz="2000" dirty="0">
                <a:solidFill>
                  <a:schemeClr val="bg1"/>
                </a:solidFill>
                <a:latin typeface="Sylfaen" panose="010A0502050306030303" pitchFamily="18" charset="0"/>
              </a:rPr>
              <a:t>Nodes (red)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297F63-1182-1C18-785E-13ECF3779C74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04497E-D519-0278-9622-1C682FD76631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CDAC34E-6C47-5D42-89C1-4869AA48D9CE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8B2457-CFF1-F8FA-FA55-A013480EA371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100%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499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520186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63C5701-3306-2B82-731C-C2E303B0D4CC}"/>
              </a:ext>
            </a:extLst>
          </p:cNvPr>
          <p:cNvSpPr txBox="1"/>
          <p:nvPr/>
        </p:nvSpPr>
        <p:spPr>
          <a:xfrm>
            <a:off x="0" y="0"/>
            <a:ext cx="2843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Sylfaen" panose="010A0502050306030303" pitchFamily="18" charset="0"/>
              </a:rPr>
              <a:t>Introduction: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1F860-352C-A0CB-CDD7-E98E03CC37F5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8BCFB-1AF1-CF9F-8CED-5954243EC5E2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1E382A-CFEB-A91E-EF2C-06DB25BA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C929E6-9BF2-DF23-9D81-AC6136C73DF5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CA1E5-99AE-F5EF-0BC2-F841DA329D21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5989EB-AC60-F92E-8C7D-F0FC45D32EC2}"/>
              </a:ext>
            </a:extLst>
          </p:cNvPr>
          <p:cNvSpPr/>
          <p:nvPr/>
        </p:nvSpPr>
        <p:spPr>
          <a:xfrm>
            <a:off x="11684977" y="8099"/>
            <a:ext cx="507022" cy="47920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39E86-7325-73D2-53FE-4792470228A3}"/>
              </a:ext>
            </a:extLst>
          </p:cNvPr>
          <p:cNvSpPr txBox="1"/>
          <p:nvPr/>
        </p:nvSpPr>
        <p:spPr>
          <a:xfrm>
            <a:off x="11647969" y="-20423"/>
            <a:ext cx="5957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0C0E1-BF0E-6D0C-ABB8-BB367869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" y="1991035"/>
            <a:ext cx="162396" cy="1623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609C50-C2C3-E448-1181-21D908ACB739}"/>
              </a:ext>
            </a:extLst>
          </p:cNvPr>
          <p:cNvSpPr txBox="1"/>
          <p:nvPr/>
        </p:nvSpPr>
        <p:spPr>
          <a:xfrm>
            <a:off x="189825" y="1778958"/>
            <a:ext cx="47675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Cosmic web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Void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Filament(s)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Wall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455E7-47FA-824F-34CD-809623171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4" y="2893028"/>
            <a:ext cx="162396" cy="162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84EEB-62D1-C1C4-92DE-87CB0A45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3" y="2434760"/>
            <a:ext cx="162396" cy="162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BB331-EC76-9564-4FA9-863384B9A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1" y="3374853"/>
            <a:ext cx="162396" cy="1623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AD4BF8-5BC9-D7D1-74DF-854AC254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4" y="3812443"/>
            <a:ext cx="162396" cy="16239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9E650C-9597-5CF8-8D0A-180D737B0DC5}"/>
              </a:ext>
            </a:extLst>
          </p:cNvPr>
          <p:cNvCxnSpPr>
            <a:cxnSpLocks/>
          </p:cNvCxnSpPr>
          <p:nvPr/>
        </p:nvCxnSpPr>
        <p:spPr>
          <a:xfrm>
            <a:off x="1079686" y="2522624"/>
            <a:ext cx="407333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8271F0-CC5B-7C2C-3465-722F789194CB}"/>
              </a:ext>
            </a:extLst>
          </p:cNvPr>
          <p:cNvCxnSpPr>
            <a:cxnSpLocks/>
          </p:cNvCxnSpPr>
          <p:nvPr/>
        </p:nvCxnSpPr>
        <p:spPr>
          <a:xfrm>
            <a:off x="2117911" y="2999942"/>
            <a:ext cx="359708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C27B35-C86F-F48E-9A09-1794B1193E75}"/>
              </a:ext>
            </a:extLst>
          </p:cNvPr>
          <p:cNvCxnSpPr>
            <a:cxnSpLocks/>
          </p:cNvCxnSpPr>
          <p:nvPr/>
        </p:nvCxnSpPr>
        <p:spPr>
          <a:xfrm>
            <a:off x="1079686" y="3422478"/>
            <a:ext cx="46924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9A9E2E-17FE-559E-805F-8DA01955B513}"/>
              </a:ext>
            </a:extLst>
          </p:cNvPr>
          <p:cNvCxnSpPr>
            <a:cxnSpLocks/>
          </p:cNvCxnSpPr>
          <p:nvPr/>
        </p:nvCxnSpPr>
        <p:spPr>
          <a:xfrm>
            <a:off x="1155886" y="3919357"/>
            <a:ext cx="359708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21E1732-9898-D68C-FD34-FD8E6A06B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07" y="5008798"/>
            <a:ext cx="6487212" cy="6970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8593C8-C981-9B41-A413-61B5155E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07" y="1962286"/>
            <a:ext cx="6487212" cy="69708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B67C27-2A77-B731-0D68-016418C88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07" y="2977790"/>
            <a:ext cx="6487212" cy="6970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F71521F-0348-E4BF-DACB-0FEF0FDFB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207" y="3993294"/>
            <a:ext cx="6487212" cy="697084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0810722-186B-FD4D-91B0-F1278993E48C}"/>
              </a:ext>
            </a:extLst>
          </p:cNvPr>
          <p:cNvCxnSpPr>
            <a:cxnSpLocks/>
          </p:cNvCxnSpPr>
          <p:nvPr/>
        </p:nvCxnSpPr>
        <p:spPr>
          <a:xfrm>
            <a:off x="4959091" y="3420322"/>
            <a:ext cx="108209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4DF7718-126E-E1F5-86F0-4D068A9E5E6E}"/>
              </a:ext>
            </a:extLst>
          </p:cNvPr>
          <p:cNvCxnSpPr>
            <a:cxnSpLocks/>
          </p:cNvCxnSpPr>
          <p:nvPr/>
        </p:nvCxnSpPr>
        <p:spPr>
          <a:xfrm flipV="1">
            <a:off x="4937229" y="2309704"/>
            <a:ext cx="415135" cy="21505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C7FD9AF-8076-91EE-4605-1DDAE6A7D6B3}"/>
              </a:ext>
            </a:extLst>
          </p:cNvPr>
          <p:cNvCxnSpPr>
            <a:cxnSpLocks/>
          </p:cNvCxnSpPr>
          <p:nvPr/>
        </p:nvCxnSpPr>
        <p:spPr>
          <a:xfrm>
            <a:off x="4933948" y="3000392"/>
            <a:ext cx="398258" cy="33506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78BC9DC2-2EF7-0E42-848A-D1765E061241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4737982" y="3747611"/>
            <a:ext cx="932436" cy="25601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BC64478-0845-B4F0-BA9A-F70318AACB93}"/>
              </a:ext>
            </a:extLst>
          </p:cNvPr>
          <p:cNvSpPr txBox="1"/>
          <p:nvPr/>
        </p:nvSpPr>
        <p:spPr>
          <a:xfrm>
            <a:off x="5372522" y="2069561"/>
            <a:ext cx="6434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V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ast regions with very low cosmic mean densities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BECEAC-748F-203C-1BCD-FC244BA7828D}"/>
              </a:ext>
            </a:extLst>
          </p:cNvPr>
          <p:cNvSpPr txBox="1"/>
          <p:nvPr/>
        </p:nvSpPr>
        <p:spPr>
          <a:xfrm>
            <a:off x="5388669" y="2936370"/>
            <a:ext cx="6434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Have roughly similar major and minor axes in cross-section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2A74610-EAF9-C9C9-453D-DAD9B8CFF375}"/>
              </a:ext>
            </a:extLst>
          </p:cNvPr>
          <p:cNvSpPr txBox="1"/>
          <p:nvPr/>
        </p:nvSpPr>
        <p:spPr>
          <a:xfrm>
            <a:off x="5407717" y="3937330"/>
            <a:ext cx="6434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ave a significantly greater major axis than minor axis in cross-section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ylfaen" panose="010A0502050306030303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74E43D-0750-4B20-54F3-C20DD6B4F42D}"/>
              </a:ext>
            </a:extLst>
          </p:cNvPr>
          <p:cNvSpPr txBox="1"/>
          <p:nvPr/>
        </p:nvSpPr>
        <p:spPr>
          <a:xfrm>
            <a:off x="5346776" y="4968501"/>
            <a:ext cx="64341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ighly concentrated zones where walls meet and intersect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Sylfaen" panose="010A0502050306030303" pitchFamily="18" charset="0"/>
            </a:endParaRP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F52861BE-1E31-4C33-3160-FC2056EB30B2}"/>
              </a:ext>
            </a:extLst>
          </p:cNvPr>
          <p:cNvCxnSpPr>
            <a:cxnSpLocks/>
            <a:endCxn id="69" idx="1"/>
          </p:cNvCxnSpPr>
          <p:nvPr/>
        </p:nvCxnSpPr>
        <p:spPr>
          <a:xfrm rot="16200000" flipH="1">
            <a:off x="4326540" y="4363764"/>
            <a:ext cx="1446670" cy="593802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480237A-E681-C6F1-A595-DFEF446C3697}"/>
              </a:ext>
            </a:extLst>
          </p:cNvPr>
          <p:cNvCxnSpPr>
            <a:cxnSpLocks/>
          </p:cNvCxnSpPr>
          <p:nvPr/>
        </p:nvCxnSpPr>
        <p:spPr>
          <a:xfrm>
            <a:off x="4948518" y="5384000"/>
            <a:ext cx="393214" cy="191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FF616E32-48E0-668A-DA52-88006AD03EEC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93A371B-F098-9356-4047-A73088A52B9E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4107313E-906D-899B-D651-582FAD510328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B4E53DC-5E01-3C23-A3E1-1A78DEFC6C9E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6%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54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ACF0633E-7A7E-1580-13FA-1BF5AD06F1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33526" r="18823" b="33050"/>
          <a:stretch/>
        </p:blipFill>
        <p:spPr>
          <a:xfrm>
            <a:off x="8005735" y="4913491"/>
            <a:ext cx="3648886" cy="137277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475854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7CE96-55DB-92F2-0FD5-3581DC6BD14B}"/>
              </a:ext>
            </a:extLst>
          </p:cNvPr>
          <p:cNvSpPr txBox="1"/>
          <p:nvPr/>
        </p:nvSpPr>
        <p:spPr>
          <a:xfrm>
            <a:off x="0" y="0"/>
            <a:ext cx="4948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T-web classification</a:t>
            </a:r>
          </a:p>
          <a:p>
            <a:r>
              <a:rPr lang="en-US" sz="3200" b="1" i="0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	       </a:t>
            </a:r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of the cosmic web:</a:t>
            </a:r>
            <a:endParaRPr lang="en-US" sz="5400" b="1" u="sng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C8CA55-6DD0-F7EA-E4BD-298207019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9" y="1991035"/>
            <a:ext cx="162396" cy="1623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DB692E-B14C-4199-915D-6E7DBE9D6A04}"/>
              </a:ext>
            </a:extLst>
          </p:cNvPr>
          <p:cNvSpPr txBox="1"/>
          <p:nvPr/>
        </p:nvSpPr>
        <p:spPr>
          <a:xfrm>
            <a:off x="189825" y="1778958"/>
            <a:ext cx="47675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Gravitational potential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Density field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Variance of the contrast of the density field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Normalize </a:t>
            </a:r>
            <a:r>
              <a:rPr lang="en-US" sz="30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the derivatives of the gravitational potential</a:t>
            </a:r>
          </a:p>
          <a:p>
            <a:pPr algn="just"/>
            <a:r>
              <a:rPr lang="en-US" sz="3000" dirty="0">
                <a:solidFill>
                  <a:schemeClr val="bg1"/>
                </a:solidFill>
                <a:latin typeface="Sylfaen" panose="010A0502050306030303" pitchFamily="18" charset="0"/>
              </a:rPr>
              <a:t>                </a:t>
            </a:r>
            <a:endParaRPr lang="en-US" sz="3000" b="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D17C4A-C966-1921-6352-03649AEB4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4" y="2893028"/>
            <a:ext cx="162396" cy="162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8B177D-C765-9B5E-9914-531579ED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3" y="2434760"/>
            <a:ext cx="162396" cy="1623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F4B2FA-9A02-93EF-31FB-2E777C142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9" y="3810983"/>
            <a:ext cx="162396" cy="16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4A2A344-BF7A-D965-FB5F-9581B4633153}"/>
                  </a:ext>
                </a:extLst>
              </p:cNvPr>
              <p:cNvSpPr/>
              <p:nvPr/>
            </p:nvSpPr>
            <p:spPr>
              <a:xfrm>
                <a:off x="6284260" y="600636"/>
                <a:ext cx="1703294" cy="772418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48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48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4A2A344-BF7A-D965-FB5F-9581B46331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260" y="600636"/>
                <a:ext cx="1703294" cy="772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D4EB094-5CF2-1FEA-99FE-9F01F04CF93C}"/>
              </a:ext>
            </a:extLst>
          </p:cNvPr>
          <p:cNvSpPr/>
          <p:nvPr/>
        </p:nvSpPr>
        <p:spPr>
          <a:xfrm>
            <a:off x="8247539" y="1740026"/>
            <a:ext cx="2537013" cy="11645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368B3323-CEC1-F397-FE71-CF65412DC27F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 rot="16200000" flipH="1">
            <a:off x="8142490" y="366470"/>
            <a:ext cx="366972" cy="2380139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541E5C-1A7F-D617-9DF3-447649E71369}"/>
              </a:ext>
            </a:extLst>
          </p:cNvPr>
          <p:cNvCxnSpPr>
            <a:cxnSpLocks/>
          </p:cNvCxnSpPr>
          <p:nvPr/>
        </p:nvCxnSpPr>
        <p:spPr>
          <a:xfrm>
            <a:off x="3917576" y="2072233"/>
            <a:ext cx="10398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8AD960-18CA-BC0D-D066-8C849538DFC3}"/>
              </a:ext>
            </a:extLst>
          </p:cNvPr>
          <p:cNvCxnSpPr>
            <a:cxnSpLocks/>
          </p:cNvCxnSpPr>
          <p:nvPr/>
        </p:nvCxnSpPr>
        <p:spPr>
          <a:xfrm>
            <a:off x="2384611" y="2515958"/>
            <a:ext cx="264458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4999636-A63D-2F19-1BD2-9181E9730CE3}"/>
              </a:ext>
            </a:extLst>
          </p:cNvPr>
          <p:cNvCxnSpPr/>
          <p:nvPr/>
        </p:nvCxnSpPr>
        <p:spPr>
          <a:xfrm>
            <a:off x="4957387" y="2072233"/>
            <a:ext cx="42143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A809141-539D-CCEB-7F50-D6AAF41175DD}"/>
              </a:ext>
            </a:extLst>
          </p:cNvPr>
          <p:cNvCxnSpPr>
            <a:endCxn id="25" idx="1"/>
          </p:cNvCxnSpPr>
          <p:nvPr/>
        </p:nvCxnSpPr>
        <p:spPr>
          <a:xfrm rot="5400000" flipH="1" flipV="1">
            <a:off x="5172307" y="1193363"/>
            <a:ext cx="1318471" cy="905436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40C449-1365-5DD9-BC27-E7295941E777}"/>
              </a:ext>
            </a:extLst>
          </p:cNvPr>
          <p:cNvCxnSpPr>
            <a:cxnSpLocks/>
          </p:cNvCxnSpPr>
          <p:nvPr/>
        </p:nvCxnSpPr>
        <p:spPr>
          <a:xfrm>
            <a:off x="4952857" y="2515958"/>
            <a:ext cx="42596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E6ED80D-364A-CCB0-3A64-8C5DE8132190}"/>
              </a:ext>
            </a:extLst>
          </p:cNvPr>
          <p:cNvCxnSpPr>
            <a:cxnSpLocks/>
          </p:cNvCxnSpPr>
          <p:nvPr/>
        </p:nvCxnSpPr>
        <p:spPr>
          <a:xfrm flipV="1">
            <a:off x="5378824" y="2072233"/>
            <a:ext cx="0" cy="44372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CF7631E-7F0F-0FA3-DC99-98F0C6020A0C}"/>
                  </a:ext>
                </a:extLst>
              </p:cNvPr>
              <p:cNvSpPr txBox="1"/>
              <p:nvPr/>
            </p:nvSpPr>
            <p:spPr>
              <a:xfrm>
                <a:off x="8355111" y="1732121"/>
                <a:ext cx="2324354" cy="11494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sz="36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m:t>⟨</m:t>
                          </m:r>
                          <m:r>
                            <a:rPr lang="en-US" sz="3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m:t>⟩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6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m:t>⟨</m:t>
                          </m:r>
                          <m:r>
                            <a:rPr lang="en-US" sz="36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r>
                            <m:rPr>
                              <m:nor/>
                            </m:rPr>
                            <a:rPr lang="en-US" sz="3600" b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m:t>⟩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CF7631E-7F0F-0FA3-DC99-98F0C6020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111" y="1732121"/>
                <a:ext cx="2324354" cy="11494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8840F1-EAC0-7CE7-30DB-4932D59D1E8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2877765" y="3440952"/>
            <a:ext cx="2079622" cy="138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8518537F-4DBD-30E9-0CB0-7FB9D4B133CF}"/>
              </a:ext>
            </a:extLst>
          </p:cNvPr>
          <p:cNvCxnSpPr>
            <a:stCxn id="16" idx="3"/>
            <a:endCxn id="28" idx="1"/>
          </p:cNvCxnSpPr>
          <p:nvPr/>
        </p:nvCxnSpPr>
        <p:spPr>
          <a:xfrm flipV="1">
            <a:off x="4957387" y="2322297"/>
            <a:ext cx="3290152" cy="111865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0A0D6E6-3E6E-71D4-9686-513E725F2FCE}"/>
              </a:ext>
            </a:extLst>
          </p:cNvPr>
          <p:cNvSpPr/>
          <p:nvPr/>
        </p:nvSpPr>
        <p:spPr>
          <a:xfrm>
            <a:off x="6042216" y="3568812"/>
            <a:ext cx="2537013" cy="8676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363832C-E3C6-A9DA-6A75-B977FECE0606}"/>
                  </a:ext>
                </a:extLst>
              </p:cNvPr>
              <p:cNvSpPr txBox="1"/>
              <p:nvPr/>
            </p:nvSpPr>
            <p:spPr>
              <a:xfrm>
                <a:off x="6068619" y="3596046"/>
                <a:ext cx="2461187" cy="690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4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4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4400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m:t>⟨</m:t>
                          </m:r>
                          <m:r>
                            <a:rPr lang="en-US" sz="4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m:rPr>
                              <m:nor/>
                            </m:rPr>
                            <a:rPr lang="en-US" sz="440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</a:rPr>
                            <m:t>⟩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44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363832C-E3C6-A9DA-6A75-B977FECE0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19" y="3596046"/>
                <a:ext cx="2461187" cy="6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9C6667D7-5926-922F-507E-B7BA78532BF2}"/>
              </a:ext>
            </a:extLst>
          </p:cNvPr>
          <p:cNvCxnSpPr>
            <a:cxnSpLocks/>
            <a:stCxn id="28" idx="2"/>
            <a:endCxn id="68" idx="0"/>
          </p:cNvCxnSpPr>
          <p:nvPr/>
        </p:nvCxnSpPr>
        <p:spPr>
          <a:xfrm rot="5400000">
            <a:off x="8081263" y="2134028"/>
            <a:ext cx="664245" cy="22053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A590CFE-56DB-86B8-63CA-9751AAF9F271}"/>
              </a:ext>
            </a:extLst>
          </p:cNvPr>
          <p:cNvSpPr/>
          <p:nvPr/>
        </p:nvSpPr>
        <p:spPr>
          <a:xfrm>
            <a:off x="7826688" y="4913491"/>
            <a:ext cx="3926049" cy="1372775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3643B6FB-8ED5-7453-EE42-1821E49CF203}"/>
              </a:ext>
            </a:extLst>
          </p:cNvPr>
          <p:cNvCxnSpPr>
            <a:cxnSpLocks/>
            <a:stCxn id="68" idx="2"/>
            <a:endCxn id="83" idx="0"/>
          </p:cNvCxnSpPr>
          <p:nvPr/>
        </p:nvCxnSpPr>
        <p:spPr>
          <a:xfrm rot="16200000" flipH="1">
            <a:off x="8311699" y="3435477"/>
            <a:ext cx="477038" cy="247899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6DCB3A28-060C-B75C-8B20-B4588D35068E}"/>
              </a:ext>
            </a:extLst>
          </p:cNvPr>
          <p:cNvSpPr/>
          <p:nvPr/>
        </p:nvSpPr>
        <p:spPr>
          <a:xfrm>
            <a:off x="11684977" y="8099"/>
            <a:ext cx="507022" cy="47920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B54CC3C-37F5-359E-3281-FA50D6F2F733}"/>
              </a:ext>
            </a:extLst>
          </p:cNvPr>
          <p:cNvSpPr txBox="1"/>
          <p:nvPr/>
        </p:nvSpPr>
        <p:spPr>
          <a:xfrm>
            <a:off x="11647969" y="-20423"/>
            <a:ext cx="5957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02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4B1EC63-0EFF-1660-E653-1E086128B42F}"/>
              </a:ext>
            </a:extLst>
          </p:cNvPr>
          <p:cNvCxnSpPr>
            <a:cxnSpLocks/>
          </p:cNvCxnSpPr>
          <p:nvPr/>
        </p:nvCxnSpPr>
        <p:spPr>
          <a:xfrm>
            <a:off x="4437574" y="4348189"/>
            <a:ext cx="10398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AD77D0E7-4FD4-2B7E-6798-540D59FE4320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4957387" y="4348189"/>
            <a:ext cx="2869301" cy="1251690"/>
          </a:xfrm>
          <a:prstGeom prst="bentConnector3">
            <a:avLst>
              <a:gd name="adj1" fmla="val 1813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E51DE3-4E28-7D48-88C0-8C42A1F9C773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C2C698-7EC9-12BF-D957-B5F06B246C6D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3D568A5-FF9B-73D9-3865-1BDA993209BE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2FE6F0-AF18-A5B4-9719-2EABA15E3EF2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12%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5F9A9D2-958A-A132-11E0-DDA450BC42A5}"/>
              </a:ext>
            </a:extLst>
          </p:cNvPr>
          <p:cNvSpPr txBox="1"/>
          <p:nvPr/>
        </p:nvSpPr>
        <p:spPr>
          <a:xfrm>
            <a:off x="5531843" y="5230546"/>
            <a:ext cx="220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Pogosyan et al. 2009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87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-1"/>
            <a:ext cx="4948518" cy="4467613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1F860-352C-A0CB-CDD7-E98E03CC37F5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8BCFB-1AF1-CF9F-8CED-5954243EC5E2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1E382A-CFEB-A91E-EF2C-06DB25BA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C929E6-9BF2-DF23-9D81-AC6136C73DF5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CA1E5-99AE-F5EF-0BC2-F841DA329D21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5989EB-AC60-F92E-8C7D-F0FC45D32EC2}"/>
              </a:ext>
            </a:extLst>
          </p:cNvPr>
          <p:cNvSpPr/>
          <p:nvPr/>
        </p:nvSpPr>
        <p:spPr>
          <a:xfrm>
            <a:off x="11684977" y="8099"/>
            <a:ext cx="507022" cy="47920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39E86-7325-73D2-53FE-4792470228A3}"/>
              </a:ext>
            </a:extLst>
          </p:cNvPr>
          <p:cNvSpPr txBox="1"/>
          <p:nvPr/>
        </p:nvSpPr>
        <p:spPr>
          <a:xfrm>
            <a:off x="11647969" y="-20423"/>
            <a:ext cx="5957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1847B8-7FA7-DB21-4B66-B6AD4EE5CA24}"/>
              </a:ext>
            </a:extLst>
          </p:cNvPr>
          <p:cNvSpPr txBox="1"/>
          <p:nvPr/>
        </p:nvSpPr>
        <p:spPr>
          <a:xfrm>
            <a:off x="0" y="0"/>
            <a:ext cx="4948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T-web classification</a:t>
            </a:r>
          </a:p>
          <a:p>
            <a:r>
              <a:rPr lang="en-US" sz="3200" b="1" i="0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	       </a:t>
            </a:r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of the cosmic web:</a:t>
            </a:r>
            <a:endParaRPr lang="en-US" sz="5400" b="1" u="sng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5F573-9B65-371A-AD1D-3853620A98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30891" r="5547" b="45833"/>
          <a:stretch/>
        </p:blipFill>
        <p:spPr>
          <a:xfrm>
            <a:off x="192969" y="4477405"/>
            <a:ext cx="11806062" cy="1657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C2492-0555-4171-4190-7CA27CEF9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9" y="1562410"/>
            <a:ext cx="162396" cy="162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325891-39F8-0053-6E46-30CBB79D5C65}"/>
              </a:ext>
            </a:extLst>
          </p:cNvPr>
          <p:cNvSpPr txBox="1"/>
          <p:nvPr/>
        </p:nvSpPr>
        <p:spPr>
          <a:xfrm>
            <a:off x="212019" y="1360304"/>
            <a:ext cx="47555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Standard deviation at different redshifts and (Gaussian) smoothing scales.</a:t>
            </a:r>
            <a:endParaRPr lang="en-US" sz="54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8308BE4-11AF-FC71-39EF-172042EC3E61}"/>
              </a:ext>
            </a:extLst>
          </p:cNvPr>
          <p:cNvGrpSpPr/>
          <p:nvPr/>
        </p:nvGrpSpPr>
        <p:grpSpPr>
          <a:xfrm>
            <a:off x="6932866" y="304567"/>
            <a:ext cx="3306258" cy="1348876"/>
            <a:chOff x="6984627" y="1562410"/>
            <a:chExt cx="3306258" cy="13488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22BAE3-705C-CD93-38D3-3B9E1D79B3BF}"/>
                </a:ext>
              </a:extLst>
            </p:cNvPr>
            <p:cNvSpPr/>
            <p:nvPr/>
          </p:nvSpPr>
          <p:spPr>
            <a:xfrm>
              <a:off x="6984627" y="1562410"/>
              <a:ext cx="3306258" cy="1348876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1EC0C6-2F65-F0DA-D62B-C21D0F4F1795}"/>
                    </a:ext>
                  </a:extLst>
                </p:cNvPr>
                <p:cNvSpPr txBox="1"/>
                <p:nvPr/>
              </p:nvSpPr>
              <p:spPr>
                <a:xfrm>
                  <a:off x="7011030" y="1732519"/>
                  <a:ext cx="3207441" cy="9415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60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6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6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6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600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600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rPr>
                              <m:t>⟨</m:t>
                            </m:r>
                            <m:r>
                              <a:rPr lang="en-US" sz="6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m:rPr>
                                <m:nor/>
                              </m:rPr>
                              <a:rPr lang="en-US" sz="600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</a:rPr>
                              <m:t>⟩</m:t>
                            </m:r>
                          </m:e>
                          <m:sup>
                            <m:r>
                              <a:rPr lang="en-US" sz="6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6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1EC0C6-2F65-F0DA-D62B-C21D0F4F1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030" y="1732519"/>
                  <a:ext cx="3207441" cy="9415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D7419B6-363B-439F-9F7C-0A4B0A8CAED8}"/>
                  </a:ext>
                </a:extLst>
              </p:cNvPr>
              <p:cNvSpPr/>
              <p:nvPr/>
            </p:nvSpPr>
            <p:spPr>
              <a:xfrm>
                <a:off x="5398111" y="2404221"/>
                <a:ext cx="3126141" cy="159558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𝒄𝒐𝒏𝒔</m:t>
                      </m:r>
                    </m:oMath>
                  </m:oMathPara>
                </a14:m>
                <a:endParaRPr lang="en-US" sz="48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~ 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D7419B6-363B-439F-9F7C-0A4B0A8CA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11" y="2404221"/>
                <a:ext cx="3126141" cy="15955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1C0668-2F80-6BBB-B9DA-B9268012304F}"/>
                  </a:ext>
                </a:extLst>
              </p:cNvPr>
              <p:cNvSpPr/>
              <p:nvPr/>
            </p:nvSpPr>
            <p:spPr>
              <a:xfrm>
                <a:off x="8659947" y="2404221"/>
                <a:ext cx="3126141" cy="1595582"/>
              </a:xfrm>
              <a:prstGeom prst="rect">
                <a:avLst/>
              </a:prstGeom>
              <a:noFill/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𝒄𝒐𝒏𝒔</m:t>
                      </m:r>
                    </m:oMath>
                  </m:oMathPara>
                </a14:m>
                <a:endParaRPr lang="en-US" sz="48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~ </m:t>
                      </m:r>
                      <m:sSub>
                        <m:sSubPr>
                          <m:ctrlPr>
                            <a:rPr lang="en-US" sz="4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4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4800" b="1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1C0668-2F80-6BBB-B9DA-B92680123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947" y="2404221"/>
                <a:ext cx="3126141" cy="15955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78138F7-33D5-A55B-1E14-5A11E5466D13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 rot="5400000">
            <a:off x="7398200" y="1216426"/>
            <a:ext cx="750778" cy="16248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F0CBA27-8D63-93E7-CA2B-1B4A722F6BE8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rot="16200000" flipH="1">
            <a:off x="9029117" y="1210320"/>
            <a:ext cx="750778" cy="16370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CA0D49-8504-88FD-7678-BF407ACAB5EC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D39F4D-B66D-C920-78EB-F44FC7B15780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42FF4CF-D434-3CE6-912B-CC033C53C7F1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789F2D-8CFF-C1AB-EFD3-3AA906C1CE31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17%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267823D-1242-1256-70A1-E91B39C82353}"/>
              </a:ext>
            </a:extLst>
          </p:cNvPr>
          <p:cNvSpPr txBox="1"/>
          <p:nvPr/>
        </p:nvSpPr>
        <p:spPr>
          <a:xfrm>
            <a:off x="5836344" y="3996788"/>
            <a:ext cx="228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(Cui et al. 2017, 2019)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18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506877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C18B-F5BD-FC2B-9C17-132F3CE404F9}"/>
              </a:ext>
            </a:extLst>
          </p:cNvPr>
          <p:cNvSpPr txBox="1"/>
          <p:nvPr/>
        </p:nvSpPr>
        <p:spPr>
          <a:xfrm>
            <a:off x="234905" y="1813173"/>
            <a:ext cx="45199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T</a:t>
            </a:r>
            <a:r>
              <a:rPr lang="en-US" sz="36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idal tensor</a:t>
            </a:r>
          </a:p>
          <a:p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T</a:t>
            </a:r>
            <a:r>
              <a:rPr lang="en-US" sz="36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idal shear tensor</a:t>
            </a:r>
            <a:endParaRPr lang="en-US" sz="360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r>
              <a:rPr lang="en-US" sz="36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Diagonalize</a:t>
            </a:r>
          </a:p>
          <a:p>
            <a:pPr algn="l"/>
            <a:r>
              <a:rPr lang="en-US" sz="3600" dirty="0">
                <a:solidFill>
                  <a:schemeClr val="bg1"/>
                </a:solidFill>
                <a:latin typeface="Sylfaen" panose="010A0502050306030303" pitchFamily="18" charset="0"/>
              </a:rPr>
              <a:t>J</a:t>
            </a:r>
            <a:r>
              <a:rPr lang="en-US" sz="36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oint probability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A8E7E1-7BC4-C2E1-4371-87542F804F03}"/>
              </a:ext>
            </a:extLst>
          </p:cNvPr>
          <p:cNvSpPr txBox="1"/>
          <p:nvPr/>
        </p:nvSpPr>
        <p:spPr>
          <a:xfrm>
            <a:off x="0" y="0"/>
            <a:ext cx="4948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T-web classification</a:t>
            </a:r>
          </a:p>
          <a:p>
            <a:r>
              <a:rPr lang="en-US" sz="3200" b="1" i="0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	       </a:t>
            </a:r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of the cosmic web:</a:t>
            </a:r>
            <a:endParaRPr lang="en-US" sz="5400" b="1" u="sng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3D8FA7D-AA97-8EE0-9FD5-632F3AACE7C5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2916278-580E-E113-F81B-0FB29F83942F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5E4071-B358-EA75-50B7-359D580CCC0E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620B0F0-A33B-3A0F-EF5E-519373F1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8" y="2071717"/>
            <a:ext cx="162396" cy="1623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994AB6-7738-45F0-F994-2E621A8B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" y="3722454"/>
            <a:ext cx="162396" cy="1623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81B038-FE1B-1939-026C-3F8D944CD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" y="2610384"/>
            <a:ext cx="162396" cy="1623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DB33D-6917-A192-CE12-0E72D3FB8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3" y="3166981"/>
            <a:ext cx="162396" cy="16239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82BB6B-6055-A57A-ED52-FFB45E774584}"/>
              </a:ext>
            </a:extLst>
          </p:cNvPr>
          <p:cNvCxnSpPr>
            <a:cxnSpLocks/>
          </p:cNvCxnSpPr>
          <p:nvPr/>
        </p:nvCxnSpPr>
        <p:spPr>
          <a:xfrm>
            <a:off x="2644588" y="2190675"/>
            <a:ext cx="24921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449353-D54F-3EEB-9B5C-1FE0A5E11E85}"/>
                  </a:ext>
                </a:extLst>
              </p:cNvPr>
              <p:cNvSpPr txBox="1"/>
              <p:nvPr/>
            </p:nvSpPr>
            <p:spPr>
              <a:xfrm>
                <a:off x="5795038" y="478341"/>
                <a:ext cx="3911648" cy="562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type m:val="skw"/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449353-D54F-3EEB-9B5C-1FE0A5E11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038" y="478341"/>
                <a:ext cx="3911648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 Brace 24">
            <a:extLst>
              <a:ext uri="{FF2B5EF4-FFF2-40B4-BE49-F238E27FC236}">
                <a16:creationId xmlns:a16="http://schemas.microsoft.com/office/drawing/2014/main" id="{74AC26CB-2CA8-15B6-D5B4-088EEFBF8B48}"/>
              </a:ext>
            </a:extLst>
          </p:cNvPr>
          <p:cNvSpPr/>
          <p:nvPr/>
        </p:nvSpPr>
        <p:spPr>
          <a:xfrm>
            <a:off x="5550978" y="385482"/>
            <a:ext cx="347801" cy="1686235"/>
          </a:xfrm>
          <a:prstGeom prst="lef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ADC8BD-B6B5-86A8-D1A1-94461CB77837}"/>
                  </a:ext>
                </a:extLst>
              </p:cNvPr>
              <p:cNvSpPr txBox="1"/>
              <p:nvPr/>
            </p:nvSpPr>
            <p:spPr>
              <a:xfrm>
                <a:off x="5795038" y="1106348"/>
                <a:ext cx="2342884" cy="8908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ADC8BD-B6B5-86A8-D1A1-94461CB77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038" y="1106348"/>
                <a:ext cx="2342884" cy="890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F9E99B9-2603-CEDF-3078-884C7CCAE45D}"/>
              </a:ext>
            </a:extLst>
          </p:cNvPr>
          <p:cNvCxnSpPr>
            <a:cxnSpLocks/>
            <a:endCxn id="25" idx="1"/>
          </p:cNvCxnSpPr>
          <p:nvPr/>
        </p:nvCxnSpPr>
        <p:spPr>
          <a:xfrm rot="5400000" flipH="1" flipV="1">
            <a:off x="4935047" y="1574745"/>
            <a:ext cx="962076" cy="269786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8743EA-E207-4EB3-52F9-6F1512210B7E}"/>
              </a:ext>
            </a:extLst>
          </p:cNvPr>
          <p:cNvCxnSpPr/>
          <p:nvPr/>
        </p:nvCxnSpPr>
        <p:spPr>
          <a:xfrm>
            <a:off x="4948518" y="2190675"/>
            <a:ext cx="332674" cy="0"/>
          </a:xfrm>
          <a:prstGeom prst="lin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FBCADD-94F0-8B14-7327-564B2B771F2F}"/>
              </a:ext>
            </a:extLst>
          </p:cNvPr>
          <p:cNvCxnSpPr>
            <a:cxnSpLocks/>
          </p:cNvCxnSpPr>
          <p:nvPr/>
        </p:nvCxnSpPr>
        <p:spPr>
          <a:xfrm>
            <a:off x="3748226" y="2731243"/>
            <a:ext cx="24921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6AE0EC-89A6-F31B-F1E0-B2C9B3229F9B}"/>
                  </a:ext>
                </a:extLst>
              </p:cNvPr>
              <p:cNvSpPr txBox="1"/>
              <p:nvPr/>
            </p:nvSpPr>
            <p:spPr>
              <a:xfrm>
                <a:off x="8687410" y="2164576"/>
                <a:ext cx="2054473" cy="8803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56AE0EC-89A6-F31B-F1E0-B2C9B3229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410" y="2164576"/>
                <a:ext cx="2054473" cy="8803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A265692-F00E-E778-46F7-896DCE960714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7979963" y="2774844"/>
            <a:ext cx="500020" cy="393228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8A3E2F5-5806-D660-38C1-7BA1715D62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33526" r="18823" b="33050"/>
          <a:stretch/>
        </p:blipFill>
        <p:spPr>
          <a:xfrm>
            <a:off x="8779476" y="3224163"/>
            <a:ext cx="2179186" cy="819848"/>
          </a:xfrm>
          <a:prstGeom prst="rect">
            <a:avLst/>
          </a:prstGeom>
          <a:ln>
            <a:noFill/>
          </a:ln>
        </p:spPr>
      </p:pic>
      <p:sp>
        <p:nvSpPr>
          <p:cNvPr id="51" name="Left Brace 50">
            <a:extLst>
              <a:ext uri="{FF2B5EF4-FFF2-40B4-BE49-F238E27FC236}">
                <a16:creationId xmlns:a16="http://schemas.microsoft.com/office/drawing/2014/main" id="{32E3112F-7545-9B7E-EA04-B8264FD5552C}"/>
              </a:ext>
            </a:extLst>
          </p:cNvPr>
          <p:cNvSpPr/>
          <p:nvPr/>
        </p:nvSpPr>
        <p:spPr>
          <a:xfrm>
            <a:off x="8426587" y="2234113"/>
            <a:ext cx="352889" cy="1974710"/>
          </a:xfrm>
          <a:prstGeom prst="leftBrac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2D34874-080A-0F3F-9BD7-712ABCDAE830}"/>
              </a:ext>
            </a:extLst>
          </p:cNvPr>
          <p:cNvCxnSpPr>
            <a:cxnSpLocks/>
          </p:cNvCxnSpPr>
          <p:nvPr/>
        </p:nvCxnSpPr>
        <p:spPr>
          <a:xfrm>
            <a:off x="4957481" y="2737524"/>
            <a:ext cx="3075878" cy="0"/>
          </a:xfrm>
          <a:prstGeom prst="lin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55A5354-89DE-CA11-665D-D4BDE2D1986F}"/>
              </a:ext>
            </a:extLst>
          </p:cNvPr>
          <p:cNvSpPr/>
          <p:nvPr/>
        </p:nvSpPr>
        <p:spPr>
          <a:xfrm>
            <a:off x="5588849" y="4480004"/>
            <a:ext cx="2342883" cy="808841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5B8F29A-4D0A-4116-080E-EF93292907F1}"/>
              </a:ext>
            </a:extLst>
          </p:cNvPr>
          <p:cNvCxnSpPr>
            <a:cxnSpLocks/>
            <a:endCxn id="56" idx="0"/>
          </p:cNvCxnSpPr>
          <p:nvPr/>
        </p:nvCxnSpPr>
        <p:spPr>
          <a:xfrm rot="10800000" flipV="1">
            <a:off x="6760291" y="3673468"/>
            <a:ext cx="1842740" cy="806536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05B6FB4-5CB9-FF3D-32C0-D8FAC0746F1B}"/>
              </a:ext>
            </a:extLst>
          </p:cNvPr>
          <p:cNvCxnSpPr>
            <a:cxnSpLocks/>
          </p:cNvCxnSpPr>
          <p:nvPr/>
        </p:nvCxnSpPr>
        <p:spPr>
          <a:xfrm>
            <a:off x="2604737" y="3281561"/>
            <a:ext cx="24921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81B61F-8A2B-FF01-F250-013A9DDE1BBF}"/>
              </a:ext>
            </a:extLst>
          </p:cNvPr>
          <p:cNvCxnSpPr>
            <a:cxnSpLocks/>
          </p:cNvCxnSpPr>
          <p:nvPr/>
        </p:nvCxnSpPr>
        <p:spPr>
          <a:xfrm flipV="1">
            <a:off x="4948518" y="3271540"/>
            <a:ext cx="1811772" cy="13309"/>
          </a:xfrm>
          <a:prstGeom prst="lin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7D204F-BB65-F925-DEAF-46FD5CD8A865}"/>
              </a:ext>
            </a:extLst>
          </p:cNvPr>
          <p:cNvCxnSpPr>
            <a:cxnSpLocks/>
          </p:cNvCxnSpPr>
          <p:nvPr/>
        </p:nvCxnSpPr>
        <p:spPr>
          <a:xfrm>
            <a:off x="6761193" y="3266745"/>
            <a:ext cx="0" cy="402239"/>
          </a:xfrm>
          <a:prstGeom prst="lin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39847BF5-9AF0-0E5D-9B3C-73FF911FA4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t="34096" r="30884" b="37098"/>
          <a:stretch/>
        </p:blipFill>
        <p:spPr>
          <a:xfrm>
            <a:off x="5615744" y="4552969"/>
            <a:ext cx="2273007" cy="678168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2CAC0F1-37ED-6098-26BB-394D42B8E548}"/>
              </a:ext>
            </a:extLst>
          </p:cNvPr>
          <p:cNvCxnSpPr>
            <a:cxnSpLocks/>
          </p:cNvCxnSpPr>
          <p:nvPr/>
        </p:nvCxnSpPr>
        <p:spPr>
          <a:xfrm>
            <a:off x="2586807" y="4366290"/>
            <a:ext cx="24921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4831A194-1D1C-A14B-6543-3B95F0F48820}"/>
              </a:ext>
            </a:extLst>
          </p:cNvPr>
          <p:cNvSpPr/>
          <p:nvPr/>
        </p:nvSpPr>
        <p:spPr>
          <a:xfrm>
            <a:off x="8904982" y="5248351"/>
            <a:ext cx="2623630" cy="9276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34D64F8D-94E7-DD35-0775-B4836EE3BC63}"/>
              </a:ext>
            </a:extLst>
          </p:cNvPr>
          <p:cNvCxnSpPr>
            <a:cxnSpLocks/>
          </p:cNvCxnSpPr>
          <p:nvPr/>
        </p:nvCxnSpPr>
        <p:spPr>
          <a:xfrm>
            <a:off x="4948518" y="4370139"/>
            <a:ext cx="3956464" cy="1333070"/>
          </a:xfrm>
          <a:prstGeom prst="bentConnector3">
            <a:avLst>
              <a:gd name="adj1" fmla="val 9442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F2DF1833-5AE3-7CE8-022A-8DA2140C858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0507" r="15735" b="42112"/>
          <a:stretch/>
        </p:blipFill>
        <p:spPr>
          <a:xfrm>
            <a:off x="8985587" y="5461488"/>
            <a:ext cx="2492645" cy="483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9F3F86-84BA-157D-4883-279EE4284AAB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A8834-276C-AA2D-DE0B-945DBC9EEDB6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8AC05A1-AE26-19B6-9EE8-2AA392FDC86F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E34524-360B-1A2B-4260-AF92B0DF212D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23%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230D5A4-3F2B-D590-1F04-14A083261C38}"/>
              </a:ext>
            </a:extLst>
          </p:cNvPr>
          <p:cNvSpPr txBox="1"/>
          <p:nvPr/>
        </p:nvSpPr>
        <p:spPr>
          <a:xfrm>
            <a:off x="5124450" y="2409825"/>
            <a:ext cx="2879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Forero-Romero et al. (2009)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CC872-F91E-E4AE-EBE6-CD41B4FA6DC8}"/>
              </a:ext>
            </a:extLst>
          </p:cNvPr>
          <p:cNvSpPr txBox="1"/>
          <p:nvPr/>
        </p:nvSpPr>
        <p:spPr>
          <a:xfrm>
            <a:off x="4880177" y="2949096"/>
            <a:ext cx="232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Hahn et al. (2007a)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0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475855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0B9E22-8BEB-1667-A79C-0879401BB496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910482B-5E77-F1F1-59A6-5993503BE28E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6AD88F-6FEB-9A6F-C984-9B6086E6D115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78A5B63-3F74-3293-8CE2-0E70DC1733F9}"/>
              </a:ext>
            </a:extLst>
          </p:cNvPr>
          <p:cNvSpPr txBox="1"/>
          <p:nvPr/>
        </p:nvSpPr>
        <p:spPr>
          <a:xfrm>
            <a:off x="0" y="0"/>
            <a:ext cx="4948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T-web classification</a:t>
            </a:r>
          </a:p>
          <a:p>
            <a:r>
              <a:rPr lang="en-US" sz="3200" b="1" i="0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	       </a:t>
            </a:r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of the cosmic web:</a:t>
            </a:r>
            <a:endParaRPr lang="en-US" sz="5400" b="1" u="sng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91C5E-04C0-D5CB-5F22-7004BF58C811}"/>
              </a:ext>
            </a:extLst>
          </p:cNvPr>
          <p:cNvSpPr txBox="1"/>
          <p:nvPr/>
        </p:nvSpPr>
        <p:spPr>
          <a:xfrm>
            <a:off x="214282" y="1884891"/>
            <a:ext cx="45199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Probability of void</a:t>
            </a:r>
            <a:endParaRPr lang="en-US" sz="33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Probability of wall</a:t>
            </a: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Probability of filament</a:t>
            </a:r>
            <a:endParaRPr lang="en-US" sz="33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pPr algn="l"/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Probability of knot</a:t>
            </a:r>
            <a:endParaRPr lang="en-US" sz="33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58F4D6-FCD9-DC8C-2D7B-16AD230E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98" y="2071717"/>
            <a:ext cx="162396" cy="162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69C6AF-83FE-C22A-4746-3D5953A72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" y="3604883"/>
            <a:ext cx="162396" cy="1623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4EA88C-314E-3965-1F67-20E52B99A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" y="2610384"/>
            <a:ext cx="162396" cy="1623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71F62D-8782-3584-02CD-162C683E2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63" y="3104226"/>
            <a:ext cx="162396" cy="16239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3FA4C5D-E0F7-67E3-EA42-220A28E75BFB}"/>
              </a:ext>
            </a:extLst>
          </p:cNvPr>
          <p:cNvGrpSpPr/>
          <p:nvPr/>
        </p:nvGrpSpPr>
        <p:grpSpPr>
          <a:xfrm>
            <a:off x="4970453" y="867373"/>
            <a:ext cx="6962079" cy="2978571"/>
            <a:chOff x="4970453" y="1710049"/>
            <a:chExt cx="6962079" cy="297857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AA147AB-F771-B043-0B4C-88FC2732E3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4" t="22076" r="7500" b="13692"/>
            <a:stretch/>
          </p:blipFill>
          <p:spPr>
            <a:xfrm>
              <a:off x="4970453" y="1710049"/>
              <a:ext cx="6962079" cy="2788354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2F526A-E63B-73E6-B553-D1A286DEDEC1}"/>
                </a:ext>
              </a:extLst>
            </p:cNvPr>
            <p:cNvSpPr/>
            <p:nvPr/>
          </p:nvSpPr>
          <p:spPr>
            <a:xfrm>
              <a:off x="11797550" y="2655722"/>
              <a:ext cx="63624" cy="1111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ECBF3E-9B4F-774A-52B7-AF7E41596FAD}"/>
                </a:ext>
              </a:extLst>
            </p:cNvPr>
            <p:cNvSpPr/>
            <p:nvPr/>
          </p:nvSpPr>
          <p:spPr>
            <a:xfrm>
              <a:off x="11842451" y="3577063"/>
              <a:ext cx="63624" cy="1111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5447156-76D0-5302-E41D-D2A32553A7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9905" r="6400" b="76161"/>
          <a:stretch/>
        </p:blipFill>
        <p:spPr>
          <a:xfrm>
            <a:off x="5085089" y="4020303"/>
            <a:ext cx="4948518" cy="465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9A4B05-9872-FA34-9346-B5E9C3BFD415}"/>
                  </a:ext>
                </a:extLst>
              </p:cNvPr>
              <p:cNvSpPr txBox="1"/>
              <p:nvPr/>
            </p:nvSpPr>
            <p:spPr>
              <a:xfrm>
                <a:off x="4948518" y="5022158"/>
                <a:ext cx="1403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𝐵𝑜𝑜𝑙𝑒𝑎𝑛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9A4B05-9872-FA34-9346-B5E9C3BF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518" y="5022158"/>
                <a:ext cx="140397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A0801F-8E37-6516-8B2A-2EE82629E118}"/>
              </a:ext>
            </a:extLst>
          </p:cNvPr>
          <p:cNvCxnSpPr>
            <a:cxnSpLocks/>
          </p:cNvCxnSpPr>
          <p:nvPr/>
        </p:nvCxnSpPr>
        <p:spPr>
          <a:xfrm flipH="1">
            <a:off x="5649545" y="4669871"/>
            <a:ext cx="640" cy="3605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B8BE7D-85EE-4225-ECF8-9585344A34B4}"/>
                  </a:ext>
                </a:extLst>
              </p:cNvPr>
              <p:cNvSpPr txBox="1"/>
              <p:nvPr/>
            </p:nvSpPr>
            <p:spPr>
              <a:xfrm>
                <a:off x="7315201" y="5366961"/>
                <a:ext cx="16251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B8BE7D-85EE-4225-ECF8-9585344A3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5366961"/>
                <a:ext cx="162518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FB7CB4-AC53-5495-891C-8035D1B00B01}"/>
                  </a:ext>
                </a:extLst>
              </p:cNvPr>
              <p:cNvSpPr txBox="1"/>
              <p:nvPr/>
            </p:nvSpPr>
            <p:spPr>
              <a:xfrm>
                <a:off x="9005780" y="5070539"/>
                <a:ext cx="2566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1,  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𝑠𝑎𝑡𝑖𝑠𝑓𝑖𝑒𝑑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BFB7CB4-AC53-5495-891C-8035D1B00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780" y="5070539"/>
                <a:ext cx="256660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6DE5FCB-090A-0C5F-AD75-DB4CC4B33C97}"/>
                  </a:ext>
                </a:extLst>
              </p:cNvPr>
              <p:cNvSpPr txBox="1"/>
              <p:nvPr/>
            </p:nvSpPr>
            <p:spPr>
              <a:xfrm>
                <a:off x="8996261" y="5692908"/>
                <a:ext cx="2681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0,  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𝑜𝑡h𝑒𝑟𝑤𝑖𝑠𝑒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6DE5FCB-090A-0C5F-AD75-DB4CC4B3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261" y="5692908"/>
                <a:ext cx="268169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5881C1B-FE2E-D97B-0C1E-50AED8A3D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616" y="4439942"/>
            <a:ext cx="3584759" cy="2255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D0BC16-749D-06C8-FA2C-8BD9AA58E2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6265" y="4442649"/>
            <a:ext cx="1207113" cy="2316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2DDF91-4415-C551-D2FE-DC66D21BC3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6393" y="4653250"/>
            <a:ext cx="1091279" cy="15607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3218846-E664-DEF8-D800-F22B897688D3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FFD601-99D8-0DC8-9140-38AF1BE82C42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939D744-941E-F1A6-1A01-944DF4B9B965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EBC556-8ACE-1716-CE59-A6727C666D61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29%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365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488668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A34E76-30C8-7BB4-9BFC-2CDC06158831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DD9A803-B1BC-306B-A4A0-87BC542465CB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E72B6C-8401-97E3-9A9B-EEEDDE80F223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582DCB2-5C70-99FC-168E-36E8F1E753C7}"/>
              </a:ext>
            </a:extLst>
          </p:cNvPr>
          <p:cNvSpPr txBox="1"/>
          <p:nvPr/>
        </p:nvSpPr>
        <p:spPr>
          <a:xfrm>
            <a:off x="0" y="0"/>
            <a:ext cx="4948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T-web classification</a:t>
            </a:r>
          </a:p>
          <a:p>
            <a:r>
              <a:rPr lang="en-US" sz="3200" b="1" i="0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	       </a:t>
            </a:r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of the cosmic web:</a:t>
            </a:r>
            <a:endParaRPr lang="en-US" sz="5400" b="1" u="sng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316BF-24CD-92B9-1BF4-D8CEFEFC7360}"/>
              </a:ext>
            </a:extLst>
          </p:cNvPr>
          <p:cNvSpPr txBox="1"/>
          <p:nvPr/>
        </p:nvSpPr>
        <p:spPr>
          <a:xfrm>
            <a:off x="214282" y="1884891"/>
            <a:ext cx="45199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Chosen threshold</a:t>
            </a:r>
            <a:endParaRPr lang="en-US" sz="33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Applied smoothing</a:t>
            </a: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Matter density power spectrum</a:t>
            </a:r>
            <a:endParaRPr lang="en-US" sz="33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10CC75-33CE-2BB3-4744-020C96AAA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98" y="2071717"/>
            <a:ext cx="162396" cy="1623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52B5F7-AAA1-FDB2-A729-B1FAD408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5" y="2610384"/>
            <a:ext cx="162396" cy="1623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62C80F-28E3-CE8D-91F2-8681A5F90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63" y="3104226"/>
            <a:ext cx="162396" cy="16239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7E77B8-5DD2-9EC9-AE4B-C70C5F8113E1}"/>
              </a:ext>
            </a:extLst>
          </p:cNvPr>
          <p:cNvCxnSpPr>
            <a:cxnSpLocks/>
          </p:cNvCxnSpPr>
          <p:nvPr/>
        </p:nvCxnSpPr>
        <p:spPr>
          <a:xfrm>
            <a:off x="3406588" y="2201541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315F69-AB3A-AD7B-AAAD-794172FDDA2D}"/>
              </a:ext>
            </a:extLst>
          </p:cNvPr>
          <p:cNvCxnSpPr>
            <a:cxnSpLocks/>
          </p:cNvCxnSpPr>
          <p:nvPr/>
        </p:nvCxnSpPr>
        <p:spPr>
          <a:xfrm>
            <a:off x="3648635" y="2742109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9A7F26A-4B9B-35A2-1D99-F90B6C6B31B5}"/>
              </a:ext>
            </a:extLst>
          </p:cNvPr>
          <p:cNvSpPr/>
          <p:nvPr/>
        </p:nvSpPr>
        <p:spPr>
          <a:xfrm>
            <a:off x="5552617" y="511714"/>
            <a:ext cx="2623630" cy="69524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ylfaen" panose="010A0502050306030303" pitchFamily="18" charset="0"/>
              </a:rPr>
              <a:t>Free parameter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CE03E84-CB80-1E48-EA41-E212E133DD5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11596" y="1354114"/>
            <a:ext cx="1347880" cy="334162"/>
          </a:xfrm>
          <a:prstGeom prst="bentConnector2">
            <a:avLst/>
          </a:prstGeom>
          <a:ln w="28575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6E57F6-9EC7-19BC-A5D7-CF66F92BA210}"/>
              </a:ext>
            </a:extLst>
          </p:cNvPr>
          <p:cNvCxnSpPr/>
          <p:nvPr/>
        </p:nvCxnSpPr>
        <p:spPr>
          <a:xfrm>
            <a:off x="4948518" y="2201541"/>
            <a:ext cx="278902" cy="0"/>
          </a:xfrm>
          <a:prstGeom prst="lin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9ED8BBF-96E0-BFB3-F62E-4B558ACDD4EA}"/>
              </a:ext>
            </a:extLst>
          </p:cNvPr>
          <p:cNvCxnSpPr>
            <a:cxnSpLocks/>
            <a:stCxn id="25" idx="2"/>
            <a:endCxn id="38" idx="1"/>
          </p:cNvCxnSpPr>
          <p:nvPr/>
        </p:nvCxnSpPr>
        <p:spPr>
          <a:xfrm rot="16200000" flipH="1">
            <a:off x="6510093" y="1561302"/>
            <a:ext cx="1007049" cy="298370"/>
          </a:xfrm>
          <a:prstGeom prst="bentConnector2">
            <a:avLst/>
          </a:prstGeom>
          <a:ln w="28575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6876AED-F35C-BF92-BAE5-4A6140CD7E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2" t="38835" r="20440" b="35582"/>
          <a:stretch/>
        </p:blipFill>
        <p:spPr>
          <a:xfrm>
            <a:off x="7345565" y="1602322"/>
            <a:ext cx="2360621" cy="492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6A29B6F-558A-0773-E986-19672D5C86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" t="38835" r="4158" b="40833"/>
          <a:stretch/>
        </p:blipFill>
        <p:spPr>
          <a:xfrm>
            <a:off x="7345565" y="2315967"/>
            <a:ext cx="4378787" cy="537250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20335004-4B49-4729-3B10-E9A475E830D0}"/>
              </a:ext>
            </a:extLst>
          </p:cNvPr>
          <p:cNvSpPr/>
          <p:nvPr/>
        </p:nvSpPr>
        <p:spPr>
          <a:xfrm>
            <a:off x="7162802" y="1422026"/>
            <a:ext cx="206186" cy="1583972"/>
          </a:xfrm>
          <a:prstGeom prst="leftBrac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8E95471-A132-02A6-F337-72AD4555DE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5" t="25431" r="4159" b="46300"/>
          <a:stretch/>
        </p:blipFill>
        <p:spPr>
          <a:xfrm>
            <a:off x="5935755" y="3295316"/>
            <a:ext cx="5006439" cy="8604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8ECF8D2-6C43-873B-35D7-67E307A75CA8}"/>
              </a:ext>
            </a:extLst>
          </p:cNvPr>
          <p:cNvSpPr/>
          <p:nvPr/>
        </p:nvSpPr>
        <p:spPr>
          <a:xfrm>
            <a:off x="5860512" y="3276342"/>
            <a:ext cx="5169438" cy="927645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5C915E5B-AF19-948B-B1E7-3EE9AC92495A}"/>
              </a:ext>
            </a:extLst>
          </p:cNvPr>
          <p:cNvCxnSpPr>
            <a:cxnSpLocks/>
            <a:endCxn id="51" idx="1"/>
          </p:cNvCxnSpPr>
          <p:nvPr/>
        </p:nvCxnSpPr>
        <p:spPr>
          <a:xfrm rot="16200000" flipH="1">
            <a:off x="4352457" y="3769306"/>
            <a:ext cx="2523076" cy="481344"/>
          </a:xfrm>
          <a:prstGeom prst="bentConnector2">
            <a:avLst/>
          </a:prstGeom>
          <a:ln w="28575">
            <a:solidFill>
              <a:srgbClr val="1324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94B8189-8942-8DE9-788B-B83E4E2C0F46}"/>
              </a:ext>
            </a:extLst>
          </p:cNvPr>
          <p:cNvCxnSpPr>
            <a:cxnSpLocks/>
          </p:cNvCxnSpPr>
          <p:nvPr/>
        </p:nvCxnSpPr>
        <p:spPr>
          <a:xfrm>
            <a:off x="4950137" y="2742109"/>
            <a:ext cx="435399" cy="0"/>
          </a:xfrm>
          <a:prstGeom prst="line">
            <a:avLst/>
          </a:prstGeom>
          <a:ln w="28575">
            <a:solidFill>
              <a:srgbClr val="1324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7AFF6D78-AE2C-91D3-9ABE-953A12B664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6" t="33210" r="16875" b="31104"/>
          <a:stretch/>
        </p:blipFill>
        <p:spPr>
          <a:xfrm>
            <a:off x="5854666" y="4587174"/>
            <a:ext cx="5169439" cy="132226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5826F90-D1D0-318B-80FC-8C6234052589}"/>
              </a:ext>
            </a:extLst>
          </p:cNvPr>
          <p:cNvSpPr/>
          <p:nvPr/>
        </p:nvSpPr>
        <p:spPr>
          <a:xfrm>
            <a:off x="5854667" y="4602076"/>
            <a:ext cx="5169438" cy="1338879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056A7-31C1-1DFA-27EC-EB3F4D75C1B4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52DCE4-CC75-24DD-FF8C-4CE9739D4F53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CDB1DA8-C097-D71E-5A1E-64B32E91E603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C718AB-FBCB-7584-0F76-D6FC57644287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35%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557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6475854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E383F-F6F0-2D34-3945-1F1DDD6DE340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71AC0-62B9-CE4F-425C-DFE938B0AE1F}"/>
              </a:ext>
            </a:extLst>
          </p:cNvPr>
          <p:cNvSpPr txBox="1"/>
          <p:nvPr/>
        </p:nvSpPr>
        <p:spPr>
          <a:xfrm>
            <a:off x="157132" y="1894416"/>
            <a:ext cx="475216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Linear regime:</a:t>
            </a: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   Gaussian expansion</a:t>
            </a:r>
          </a:p>
          <a:p>
            <a:r>
              <a:rPr lang="en-US" sz="33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   Doroshkevich formula</a:t>
            </a: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   Uncorrelated variables</a:t>
            </a:r>
          </a:p>
          <a:p>
            <a:r>
              <a:rPr lang="en-US" sz="33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   Rotation invariant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306DE5-52F3-EF29-C33A-B2130E85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" y="2081242"/>
            <a:ext cx="162396" cy="16239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63A86F9-AA5D-984D-F5C3-6419695209B5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71AE3B2-6BD0-9C32-C742-2D343564F8A1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393621-F975-3772-6612-EA6F8508B8FF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D4499E3-194A-5D38-2489-3CF615B1DB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44364" r="8828" b="40921"/>
          <a:stretch/>
        </p:blipFill>
        <p:spPr>
          <a:xfrm>
            <a:off x="5124700" y="1832627"/>
            <a:ext cx="7058903" cy="6596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5E59D6-C8C8-8DB4-2010-9F9F69FAF9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546" r="4462" b="27172"/>
          <a:stretch/>
        </p:blipFill>
        <p:spPr>
          <a:xfrm>
            <a:off x="5948611" y="750567"/>
            <a:ext cx="5372979" cy="8342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D33AD4-F908-9019-17C4-C72EFA00B322}"/>
              </a:ext>
            </a:extLst>
          </p:cNvPr>
          <p:cNvCxnSpPr>
            <a:cxnSpLocks/>
          </p:cNvCxnSpPr>
          <p:nvPr/>
        </p:nvCxnSpPr>
        <p:spPr>
          <a:xfrm>
            <a:off x="4051807" y="2725416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2D0D1A9-E353-7424-6889-EAE44BEE0DDD}"/>
              </a:ext>
            </a:extLst>
          </p:cNvPr>
          <p:cNvCxnSpPr>
            <a:cxnSpLocks/>
          </p:cNvCxnSpPr>
          <p:nvPr/>
        </p:nvCxnSpPr>
        <p:spPr>
          <a:xfrm>
            <a:off x="4540063" y="3764904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D5B0351-D2E1-541C-7B83-D2897310CDF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48278" y="1534609"/>
            <a:ext cx="1557704" cy="84296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C4CEBD-1FAF-C8D6-DBC0-175BDFF9CC75}"/>
              </a:ext>
            </a:extLst>
          </p:cNvPr>
          <p:cNvCxnSpPr>
            <a:cxnSpLocks/>
          </p:cNvCxnSpPr>
          <p:nvPr/>
        </p:nvCxnSpPr>
        <p:spPr>
          <a:xfrm flipH="1">
            <a:off x="4948518" y="2725416"/>
            <a:ext cx="157131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208389-492F-CC19-5B04-C4CC1F5BCCC4}"/>
              </a:ext>
            </a:extLst>
          </p:cNvPr>
          <p:cNvCxnSpPr>
            <a:cxnSpLocks/>
          </p:cNvCxnSpPr>
          <p:nvPr/>
        </p:nvCxnSpPr>
        <p:spPr>
          <a:xfrm flipH="1">
            <a:off x="4948518" y="3249291"/>
            <a:ext cx="370563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54FD2CF-3B85-A0DF-83B7-98528C6207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01" r="5156" b="31164"/>
          <a:stretch/>
        </p:blipFill>
        <p:spPr>
          <a:xfrm>
            <a:off x="5008034" y="4076132"/>
            <a:ext cx="7156520" cy="107230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6CD0604-4D93-870E-4B69-186D55D067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4" t="38688" r="52031" b="45307"/>
          <a:stretch/>
        </p:blipFill>
        <p:spPr>
          <a:xfrm>
            <a:off x="5032080" y="3528611"/>
            <a:ext cx="1440182" cy="48910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D23686F-5C5A-0EF0-BBD6-77134BFDC0BF}"/>
              </a:ext>
            </a:extLst>
          </p:cNvPr>
          <p:cNvSpPr txBox="1"/>
          <p:nvPr/>
        </p:nvSpPr>
        <p:spPr>
          <a:xfrm>
            <a:off x="6365096" y="3572939"/>
            <a:ext cx="37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ylfaen" panose="010A0502050306030303" pitchFamily="18" charset="0"/>
              </a:rPr>
              <a:t>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DF5B134-D929-6FB9-DD13-99CB0AFB41D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4" t="39724" r="40266" b="45207"/>
          <a:stretch/>
        </p:blipFill>
        <p:spPr>
          <a:xfrm>
            <a:off x="5027083" y="5244246"/>
            <a:ext cx="1445179" cy="4468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15AFC2DF-FEA9-6813-5B78-FBD5C5E9B680}"/>
              </a:ext>
            </a:extLst>
          </p:cNvPr>
          <p:cNvSpPr txBox="1"/>
          <p:nvPr/>
        </p:nvSpPr>
        <p:spPr>
          <a:xfrm>
            <a:off x="6369858" y="5263296"/>
            <a:ext cx="37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ylfaen" panose="010A0502050306030303" pitchFamily="18" charset="0"/>
              </a:rPr>
              <a:t>: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FF191A4-3B84-FF54-3D66-1124E32FF09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22183" r="10000" b="62345"/>
          <a:stretch/>
        </p:blipFill>
        <p:spPr>
          <a:xfrm>
            <a:off x="5124700" y="5719885"/>
            <a:ext cx="5843702" cy="581592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EA9CF180-B264-4197-8BC3-6C32ADB236C1}"/>
              </a:ext>
            </a:extLst>
          </p:cNvPr>
          <p:cNvCxnSpPr/>
          <p:nvPr/>
        </p:nvCxnSpPr>
        <p:spPr>
          <a:xfrm rot="16200000" flipH="1">
            <a:off x="4094475" y="4314002"/>
            <a:ext cx="1490131" cy="408455"/>
          </a:xfrm>
          <a:prstGeom prst="bentConnector3">
            <a:avLst>
              <a:gd name="adj1" fmla="val 115838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F1C82F2-61D6-108D-04DA-DAD34448B417}"/>
              </a:ext>
            </a:extLst>
          </p:cNvPr>
          <p:cNvCxnSpPr>
            <a:cxnSpLocks/>
          </p:cNvCxnSpPr>
          <p:nvPr/>
        </p:nvCxnSpPr>
        <p:spPr>
          <a:xfrm>
            <a:off x="4508126" y="3249291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4169752-1054-B333-81E3-A5128AA63E82}"/>
              </a:ext>
            </a:extLst>
          </p:cNvPr>
          <p:cNvCxnSpPr>
            <a:cxnSpLocks/>
          </p:cNvCxnSpPr>
          <p:nvPr/>
        </p:nvCxnSpPr>
        <p:spPr>
          <a:xfrm flipV="1">
            <a:off x="4948518" y="2492253"/>
            <a:ext cx="3705634" cy="757038"/>
          </a:xfrm>
          <a:prstGeom prst="bentConnector3">
            <a:avLst>
              <a:gd name="adj1" fmla="val 10012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E4635B-AC31-86E9-0067-4DFDAB56B089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8607C4-7386-617D-4FA8-3F3D2A249736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0158A61-E827-E724-408A-13A3F90DB08B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F94B7E-6E01-BE1D-8D43-1EB2C3239952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41%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D08EF8-5672-0302-9B80-BBA599387637}"/>
              </a:ext>
            </a:extLst>
          </p:cNvPr>
          <p:cNvSpPr txBox="1"/>
          <p:nvPr/>
        </p:nvSpPr>
        <p:spPr>
          <a:xfrm>
            <a:off x="5719057" y="2879959"/>
            <a:ext cx="216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(Doroshkevich 1970)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C5C243-A586-B01C-675D-8B27A7D5F72F}"/>
              </a:ext>
            </a:extLst>
          </p:cNvPr>
          <p:cNvSpPr txBox="1"/>
          <p:nvPr/>
        </p:nvSpPr>
        <p:spPr>
          <a:xfrm>
            <a:off x="10180829" y="5049213"/>
            <a:ext cx="220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Pogosyan et al. 2009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6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19E970-7BD2-5462-54E0-4F8CCD9A2F98}"/>
              </a:ext>
            </a:extLst>
          </p:cNvPr>
          <p:cNvGrpSpPr/>
          <p:nvPr/>
        </p:nvGrpSpPr>
        <p:grpSpPr>
          <a:xfrm>
            <a:off x="0" y="0"/>
            <a:ext cx="4948518" cy="3343273"/>
            <a:chOff x="0" y="0"/>
            <a:chExt cx="4948518" cy="68580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CD21E33-5F44-F1B7-7E1B-7A77F6C60296}"/>
                </a:ext>
              </a:extLst>
            </p:cNvPr>
            <p:cNvSpPr/>
            <p:nvPr/>
          </p:nvSpPr>
          <p:spPr>
            <a:xfrm>
              <a:off x="0" y="0"/>
              <a:ext cx="986118" cy="6858000"/>
            </a:xfrm>
            <a:prstGeom prst="roundRect">
              <a:avLst>
                <a:gd name="adj" fmla="val 0"/>
              </a:avLst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A1A04B2-33CA-CEA2-FF5C-959683AE148C}"/>
                </a:ext>
              </a:extLst>
            </p:cNvPr>
            <p:cNvSpPr/>
            <p:nvPr/>
          </p:nvSpPr>
          <p:spPr>
            <a:xfrm>
              <a:off x="0" y="0"/>
              <a:ext cx="4948518" cy="6858000"/>
            </a:xfrm>
            <a:prstGeom prst="roundRect">
              <a:avLst>
                <a:gd name="adj" fmla="val 10292"/>
              </a:avLst>
            </a:prstGeom>
            <a:grpFill/>
            <a:ln>
              <a:solidFill>
                <a:srgbClr val="1324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802838-403F-3B87-EF4A-D8DB348F8A6F}"/>
              </a:ext>
            </a:extLst>
          </p:cNvPr>
          <p:cNvSpPr/>
          <p:nvPr/>
        </p:nvSpPr>
        <p:spPr>
          <a:xfrm>
            <a:off x="-17930" y="6488668"/>
            <a:ext cx="12209930" cy="3791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0B535-52A0-E19D-DE83-59514BA45BE9}"/>
              </a:ext>
            </a:extLst>
          </p:cNvPr>
          <p:cNvSpPr txBox="1"/>
          <p:nvPr/>
        </p:nvSpPr>
        <p:spPr>
          <a:xfrm>
            <a:off x="9262185" y="6488668"/>
            <a:ext cx="154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Parsa Ghafour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C303E-9B13-D2BD-E4F5-700E6A6C0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t="8686" r="28225" b="31865"/>
          <a:stretch/>
        </p:blipFill>
        <p:spPr>
          <a:xfrm>
            <a:off x="17834" y="6475855"/>
            <a:ext cx="285225" cy="391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B49168-E87E-6D21-4134-BAC289513D84}"/>
              </a:ext>
            </a:extLst>
          </p:cNvPr>
          <p:cNvSpPr txBox="1"/>
          <p:nvPr/>
        </p:nvSpPr>
        <p:spPr>
          <a:xfrm>
            <a:off x="273630" y="6488668"/>
            <a:ext cx="540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Sylfaen" panose="010A0502050306030303" pitchFamily="18" charset="0"/>
              </a:rPr>
              <a:t>Faculty of Physics</a:t>
            </a:r>
            <a:r>
              <a:rPr lang="en-US" dirty="0">
                <a:latin typeface="Sylfaen" panose="010A0502050306030303" pitchFamily="18" charset="0"/>
              </a:rPr>
              <a:t>,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Kharazmi University, Tehran, Iran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85C4F-B84B-9D3F-2899-108FE2B7BCFC}"/>
              </a:ext>
            </a:extLst>
          </p:cNvPr>
          <p:cNvSpPr txBox="1"/>
          <p:nvPr/>
        </p:nvSpPr>
        <p:spPr>
          <a:xfrm>
            <a:off x="10619320" y="6520186"/>
            <a:ext cx="205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effectLst/>
                <a:latin typeface="Hanken Grotesk"/>
              </a:rPr>
              <a:t>, 3</a:t>
            </a:r>
            <a:r>
              <a:rPr lang="en-US" sz="1400" baseline="30000" dirty="0">
                <a:latin typeface="Hanken Grotesk"/>
              </a:rPr>
              <a:t>r</a:t>
            </a:r>
            <a:r>
              <a:rPr lang="en-US" sz="1400" i="0" baseline="30000" dirty="0">
                <a:effectLst/>
                <a:latin typeface="Hanken Grotesk"/>
              </a:rPr>
              <a:t>d</a:t>
            </a:r>
            <a:r>
              <a:rPr lang="en-US" sz="1400" i="0" dirty="0">
                <a:effectLst/>
                <a:latin typeface="Hanken Grotesk"/>
              </a:rPr>
              <a:t> December 2023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D2B96-6B6D-BD28-2D38-90852C22D811}"/>
              </a:ext>
            </a:extLst>
          </p:cNvPr>
          <p:cNvSpPr txBox="1"/>
          <p:nvPr/>
        </p:nvSpPr>
        <p:spPr>
          <a:xfrm>
            <a:off x="0" y="0"/>
            <a:ext cx="4948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u="sng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Evolution regimes: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B81121-D2AC-3794-4294-E86AAFC556E2}"/>
              </a:ext>
            </a:extLst>
          </p:cNvPr>
          <p:cNvSpPr txBox="1"/>
          <p:nvPr/>
        </p:nvSpPr>
        <p:spPr>
          <a:xfrm>
            <a:off x="157132" y="1103841"/>
            <a:ext cx="475216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Linear regime:</a:t>
            </a: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   Gaussian random filed</a:t>
            </a:r>
          </a:p>
          <a:p>
            <a:r>
              <a:rPr lang="en-US" sz="3300" i="0" u="none" strike="noStrike" baseline="0" dirty="0">
                <a:solidFill>
                  <a:schemeClr val="bg1"/>
                </a:solidFill>
                <a:latin typeface="Sylfaen" panose="010A0502050306030303" pitchFamily="18" charset="0"/>
              </a:rPr>
              <a:t>   Probabilities </a:t>
            </a:r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for the</a:t>
            </a:r>
          </a:p>
          <a:p>
            <a:r>
              <a:rPr lang="en-US" sz="3300" dirty="0">
                <a:solidFill>
                  <a:schemeClr val="bg1"/>
                </a:solidFill>
                <a:latin typeface="Sylfaen" panose="010A0502050306030303" pitchFamily="18" charset="0"/>
              </a:rPr>
              <a:t>   different environments</a:t>
            </a:r>
            <a:endParaRPr lang="en-US" sz="3300" i="0" u="none" strike="noStrike" baseline="0" dirty="0">
              <a:solidFill>
                <a:schemeClr val="bg1"/>
              </a:solidFill>
              <a:latin typeface="Sylfaen" panose="010A05020503060303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41AF95-B42C-FFFE-DA2A-E45A830C1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48" y="1290667"/>
            <a:ext cx="162396" cy="1623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4589AB-64AA-DB2B-3D91-E7A0025E09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29670" r="21875" b="50000"/>
          <a:stretch/>
        </p:blipFill>
        <p:spPr>
          <a:xfrm>
            <a:off x="6115050" y="361752"/>
            <a:ext cx="4816259" cy="82704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F693F51-785F-A481-B071-CEE325EA1D0B}"/>
              </a:ext>
            </a:extLst>
          </p:cNvPr>
          <p:cNvGrpSpPr/>
          <p:nvPr/>
        </p:nvGrpSpPr>
        <p:grpSpPr>
          <a:xfrm>
            <a:off x="11647969" y="-20423"/>
            <a:ext cx="595765" cy="523220"/>
            <a:chOff x="11647969" y="-20423"/>
            <a:chExt cx="595765" cy="523220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944BFC-0BEC-4D96-799F-D39B1AFC11F3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DEA8C6-814C-7EDC-4A0A-49444AF8D75A}"/>
                </a:ext>
              </a:extLst>
            </p:cNvPr>
            <p:cNvSpPr txBox="1"/>
            <p:nvPr/>
          </p:nvSpPr>
          <p:spPr>
            <a:xfrm>
              <a:off x="11647969" y="-20423"/>
              <a:ext cx="59576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DBF247-B46D-915E-7142-0840912385D9}"/>
              </a:ext>
            </a:extLst>
          </p:cNvPr>
          <p:cNvCxnSpPr>
            <a:cxnSpLocks/>
          </p:cNvCxnSpPr>
          <p:nvPr/>
        </p:nvCxnSpPr>
        <p:spPr>
          <a:xfrm>
            <a:off x="4492438" y="1934841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CF8FAE3-97F9-4DB1-0554-30CDB53F55EB}"/>
              </a:ext>
            </a:extLst>
          </p:cNvPr>
          <p:cNvCxnSpPr>
            <a:cxnSpLocks/>
          </p:cNvCxnSpPr>
          <p:nvPr/>
        </p:nvCxnSpPr>
        <p:spPr>
          <a:xfrm>
            <a:off x="4682938" y="2982591"/>
            <a:ext cx="162261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1410F07-8CE0-6E25-4D01-5D644B533A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24569" r="8516" b="29063"/>
          <a:stretch/>
        </p:blipFill>
        <p:spPr>
          <a:xfrm>
            <a:off x="843134" y="3374791"/>
            <a:ext cx="10354112" cy="30740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DCC75A5-C336-949D-3428-9A3BFE5DB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782" y="2971445"/>
            <a:ext cx="1170533" cy="5121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4D104D9-5382-DFFF-E6DE-27EA5AD8E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307" y="1103841"/>
            <a:ext cx="3651821" cy="859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19619-4F2F-5B0C-8CF2-98088AAC7638}"/>
              </a:ext>
            </a:extLst>
          </p:cNvPr>
          <p:cNvSpPr txBox="1"/>
          <p:nvPr/>
        </p:nvSpPr>
        <p:spPr>
          <a:xfrm>
            <a:off x="6057900" y="6510661"/>
            <a:ext cx="2613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</a:rPr>
              <a:t>arXiv:2310.03548v1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6F4988-7139-DF1C-0645-7E2D23A65CC3}"/>
              </a:ext>
            </a:extLst>
          </p:cNvPr>
          <p:cNvGrpSpPr/>
          <p:nvPr/>
        </p:nvGrpSpPr>
        <p:grpSpPr>
          <a:xfrm>
            <a:off x="11647969" y="500119"/>
            <a:ext cx="595765" cy="307777"/>
            <a:chOff x="11647969" y="-10898"/>
            <a:chExt cx="595765" cy="49820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9D36F95-B71F-0082-A1A0-B1C015F42256}"/>
                </a:ext>
              </a:extLst>
            </p:cNvPr>
            <p:cNvSpPr/>
            <p:nvPr/>
          </p:nvSpPr>
          <p:spPr>
            <a:xfrm>
              <a:off x="11684977" y="8099"/>
              <a:ext cx="507022" cy="47920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8AC983-17EB-7E14-7952-95AD9936EF44}"/>
                </a:ext>
              </a:extLst>
            </p:cNvPr>
            <p:cNvSpPr txBox="1"/>
            <p:nvPr/>
          </p:nvSpPr>
          <p:spPr>
            <a:xfrm>
              <a:off x="11647969" y="-10898"/>
              <a:ext cx="595765" cy="4982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47%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D34AF80-FF09-81B7-0972-415FB2B6EE20}"/>
              </a:ext>
            </a:extLst>
          </p:cNvPr>
          <p:cNvSpPr txBox="1"/>
          <p:nvPr/>
        </p:nvSpPr>
        <p:spPr>
          <a:xfrm>
            <a:off x="5686556" y="1571611"/>
            <a:ext cx="220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Pogosyan et al. 2009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289288-DB53-F094-A901-BCE9AB406A83}"/>
              </a:ext>
            </a:extLst>
          </p:cNvPr>
          <p:cNvSpPr txBox="1"/>
          <p:nvPr/>
        </p:nvSpPr>
        <p:spPr>
          <a:xfrm>
            <a:off x="5982090" y="2960462"/>
            <a:ext cx="641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800" b="0" i="0" u="none" strike="noStrike" baseline="0" dirty="0">
                <a:solidFill>
                  <a:schemeClr val="bg2">
                    <a:lumMod val="50000"/>
                  </a:schemeClr>
                </a:solidFill>
                <a:latin typeface="NimbusRomNo9L-Regu"/>
              </a:rPr>
              <a:t>Pogosyan et al. (2009); Gay et al. (2012)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4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952</Words>
  <Application>Microsoft Office PowerPoint</Application>
  <PresentationFormat>Widescreen</PresentationFormat>
  <Paragraphs>247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Bell MT</vt:lpstr>
      <vt:lpstr>Calibri</vt:lpstr>
      <vt:lpstr>Calibri Light</vt:lpstr>
      <vt:lpstr>Cambria Math</vt:lpstr>
      <vt:lpstr>Hanken Grotesk</vt:lpstr>
      <vt:lpstr>NimbusRomNo9L-Regu</vt:lpstr>
      <vt:lpstr>Sylfaen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Parsa Ghafour</dc:creator>
  <cp:lastModifiedBy>Parsa Ghafour</cp:lastModifiedBy>
  <cp:revision>75</cp:revision>
  <dcterms:created xsi:type="dcterms:W3CDTF">2023-12-01T07:48:01Z</dcterms:created>
  <dcterms:modified xsi:type="dcterms:W3CDTF">2023-12-02T11:37:17Z</dcterms:modified>
</cp:coreProperties>
</file>